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320" r:id="rId3"/>
    <p:sldId id="307" r:id="rId4"/>
    <p:sldId id="305" r:id="rId5"/>
    <p:sldId id="321" r:id="rId6"/>
    <p:sldId id="322" r:id="rId7"/>
    <p:sldId id="323" r:id="rId8"/>
    <p:sldId id="324" r:id="rId9"/>
    <p:sldId id="318" r:id="rId10"/>
    <p:sldId id="325" r:id="rId11"/>
    <p:sldId id="326" r:id="rId12"/>
    <p:sldId id="292" r:id="rId13"/>
    <p:sldId id="293" r:id="rId14"/>
    <p:sldId id="263" r:id="rId15"/>
    <p:sldId id="275" r:id="rId16"/>
    <p:sldId id="270" r:id="rId17"/>
    <p:sldId id="271" r:id="rId18"/>
    <p:sldId id="278" r:id="rId19"/>
    <p:sldId id="313" r:id="rId20"/>
    <p:sldId id="319" r:id="rId21"/>
    <p:sldId id="316" r:id="rId22"/>
    <p:sldId id="267" r:id="rId23"/>
    <p:sldId id="317" r:id="rId24"/>
    <p:sldId id="329" r:id="rId25"/>
    <p:sldId id="327" r:id="rId26"/>
    <p:sldId id="328" r:id="rId27"/>
    <p:sldId id="314" r:id="rId28"/>
    <p:sldId id="31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012"/>
    <a:srgbClr val="331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1702" autoAdjust="0"/>
  </p:normalViewPr>
  <p:slideViewPr>
    <p:cSldViewPr snapToGrid="0">
      <p:cViewPr varScale="1">
        <p:scale>
          <a:sx n="93" d="100"/>
          <a:sy n="93" d="100"/>
        </p:scale>
        <p:origin x="7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D705F-2832-4D9C-8A12-6AB560F99B0A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EAC87-F70B-4F1A-8800-374E46A1D9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99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9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Next, </a:t>
            </a:r>
            <a:r>
              <a:rPr lang="en-US" altLang="ko-KR" dirty="0">
                <a:effectLst/>
              </a:rPr>
              <a:t>Attack Surface </a:t>
            </a:r>
            <a:r>
              <a:rPr lang="en-US" altLang="ko-KR" dirty="0"/>
              <a:t>Case 6 is about RUI.</a:t>
            </a:r>
          </a:p>
          <a:p>
            <a:r>
              <a:rPr lang="en-US" altLang="ko-KR" dirty="0"/>
              <a:t>SDET Team 3 newly implemented System Health UI, and RUI includes this.</a:t>
            </a:r>
          </a:p>
          <a:p>
            <a:r>
              <a:rPr lang="en-US" altLang="ko-KR" dirty="0"/>
              <a:t>Also, through our mentor Dan's advice, we found several input problems that could not be found in DFD.</a:t>
            </a:r>
          </a:p>
          <a:p>
            <a:r>
              <a:rPr lang="en-US" altLang="ko-KR" dirty="0"/>
              <a:t>They are user input textboxes, symbol </a:t>
            </a:r>
            <a:r>
              <a:rPr lang="en-US" altLang="ko-KR" dirty="0" err="1"/>
              <a:t>png</a:t>
            </a:r>
            <a:r>
              <a:rPr lang="en-US" altLang="ko-KR" dirty="0"/>
              <a:t> images, and map jpeg images.</a:t>
            </a:r>
          </a:p>
          <a:p>
            <a:r>
              <a:rPr lang="en-US" altLang="ko-KR" baseline="0" dirty="0"/>
              <a:t>Security Flaws are Invalid input validation and Attack vector is command line injection and DOS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91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order to run a fuzz test, we ported to Linux the Decode functions of the RUI program and performed a fuzz test.</a:t>
            </a:r>
          </a:p>
          <a:p>
            <a:r>
              <a:rPr lang="en-US" altLang="ko-KR" dirty="0"/>
              <a:t>In the case of SBS Data Decode, no crash occurred.</a:t>
            </a:r>
          </a:p>
          <a:p>
            <a:r>
              <a:rPr lang="en-US" altLang="ko-KR" dirty="0"/>
              <a:t>In the case of Raw Data Decode, we found 15 crashes.</a:t>
            </a:r>
          </a:p>
          <a:p>
            <a:r>
              <a:rPr lang="en-US" altLang="ko-KR" dirty="0"/>
              <a:t>14 crash exceptions were handled by Try and catch, so no actual problems occurred.</a:t>
            </a:r>
          </a:p>
          <a:p>
            <a:r>
              <a:rPr lang="en-US" altLang="ko-KR" dirty="0"/>
              <a:t>However, Case 15, long input data caused crash due to Buffer overflow and exception was not handled.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293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Tenorite"/>
              </a:rPr>
              <a:t>Attack Scenario #5 is DoS with invalid inputs</a:t>
            </a:r>
          </a:p>
          <a:p>
            <a:endParaRPr lang="en-US" altLang="ko-KR" dirty="0"/>
          </a:p>
          <a:p>
            <a:r>
              <a:rPr lang="en-US" altLang="ko-KR" dirty="0"/>
              <a:t>There was only </a:t>
            </a:r>
            <a:r>
              <a:rPr lang="en-US" altLang="ko-KR" dirty="0" err="1"/>
              <a:t>stbi_load</a:t>
            </a:r>
            <a:r>
              <a:rPr lang="en-US" altLang="ko-KR" dirty="0"/>
              <a:t> function was handling error.</a:t>
            </a:r>
          </a:p>
          <a:p>
            <a:r>
              <a:rPr lang="en-US" altLang="ko-KR" dirty="0"/>
              <a:t>So, we created a PNG file with specific pixels applied that can pass this function and replaced it.</a:t>
            </a:r>
          </a:p>
          <a:p>
            <a:r>
              <a:rPr lang="en-US" altLang="ko-KR" dirty="0"/>
              <a:t>After applying this, when RUI is executed, an infinite number of error pop-ups occurred.</a:t>
            </a:r>
          </a:p>
          <a:p>
            <a:r>
              <a:rPr lang="en-US" altLang="ko-KR" dirty="0"/>
              <a:t>Since RUI cannot be used normally, we think that it has reached a DoS state.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FF0000"/>
                </a:solidFill>
                <a:latin typeface="Tenorite"/>
              </a:rPr>
              <a:t>Attack Scenario #6 is Command Injection</a:t>
            </a:r>
            <a:endParaRPr lang="en-US" altLang="ko-KR" dirty="0"/>
          </a:p>
          <a:p>
            <a:r>
              <a:rPr lang="en-US" altLang="ko-KR" dirty="0"/>
              <a:t>When SDET team 3 newly implemented the system health check code, they used the dangerous windows-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en-US" altLang="ko-KR" dirty="0" err="1"/>
              <a:t>WinExec</a:t>
            </a:r>
            <a:r>
              <a:rPr lang="en-US" altLang="ko-KR" dirty="0"/>
              <a:t> function. We are going to use this function.</a:t>
            </a:r>
          </a:p>
          <a:p>
            <a:r>
              <a:rPr lang="en-US" altLang="ko-KR" dirty="0"/>
              <a:t>They receive the port number in a textbox and convert this value to </a:t>
            </a:r>
            <a:r>
              <a:rPr lang="en-US" altLang="ko-KR" dirty="0" err="1"/>
              <a:t>StrToInt</a:t>
            </a:r>
            <a:r>
              <a:rPr lang="en-US" altLang="ko-KR" dirty="0"/>
              <a:t>. If there is a non-number character, it fails, </a:t>
            </a:r>
            <a:r>
              <a:rPr lang="en-US" altLang="ko-KR" dirty="0" err="1"/>
              <a:t>StrToInt</a:t>
            </a:r>
            <a:r>
              <a:rPr lang="en-US" altLang="ko-KR" dirty="0"/>
              <a:t> returns the default value as 80.</a:t>
            </a:r>
          </a:p>
          <a:p>
            <a:r>
              <a:rPr lang="en-US" altLang="ko-KR" dirty="0"/>
              <a:t>Then, they check if the returned 80 port is reachable or not.</a:t>
            </a:r>
          </a:p>
          <a:p>
            <a:r>
              <a:rPr lang="en-US" altLang="ko-KR" dirty="0"/>
              <a:t>So we redirected HTTP traffic (port 80) to the fake server, and the server is now running.</a:t>
            </a:r>
          </a:p>
          <a:p>
            <a:r>
              <a:rPr lang="en-US" altLang="ko-KR" dirty="0"/>
              <a:t>So 80 port is reachable, So we can do command injection.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57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Let’s see the Result Video, it’s our highlight.</a:t>
            </a:r>
          </a:p>
          <a:p>
            <a:endParaRPr lang="en-US" altLang="ko-KR" dirty="0"/>
          </a:p>
          <a:p>
            <a:r>
              <a:rPr lang="en-US" altLang="ko-KR" dirty="0"/>
              <a:t>So we showed owned.png in Chrome browser.</a:t>
            </a:r>
          </a:p>
          <a:p>
            <a:r>
              <a:rPr lang="en-US" altLang="ko-KR" dirty="0"/>
              <a:t>And we can execute calculator also.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8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far, we have explained 6 Attack Scenarios and added 2 Attack Scenarios in the Appendix.</a:t>
            </a:r>
          </a:p>
          <a:p>
            <a:endParaRPr lang="en-US" altLang="ko-KR" dirty="0"/>
          </a:p>
          <a:p>
            <a:r>
              <a:rPr lang="en-US" altLang="ko-KR" dirty="0"/>
              <a:t>We have summarized the attack scenarios in this table.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lessons we learned.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136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55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75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In this attack scenario, we use </a:t>
            </a:r>
            <a:r>
              <a:rPr lang="en-US" altLang="ko-KR" dirty="0" err="1">
                <a:effectLst/>
              </a:rPr>
              <a:t>tcpproxy</a:t>
            </a:r>
            <a:r>
              <a:rPr lang="en-US" altLang="ko-KR" dirty="0">
                <a:effectLst/>
              </a:rPr>
              <a:t> to intercept data sent from the Raspberry Pi in real time.</a:t>
            </a:r>
            <a:br>
              <a:rPr lang="en-US" altLang="ko-KR" dirty="0"/>
            </a:br>
            <a:r>
              <a:rPr lang="en-US" altLang="ko-KR" dirty="0">
                <a:effectLst/>
              </a:rPr>
              <a:t>We replace a specific field with a string of 513 ‘A’ characters as the data passes through.</a:t>
            </a:r>
            <a:br>
              <a:rPr lang="en-US" altLang="ko-KR" dirty="0"/>
            </a:br>
            <a:r>
              <a:rPr lang="en-US" altLang="ko-KR" dirty="0">
                <a:effectLst/>
              </a:rPr>
              <a:t>Due to a vulnerability in the raw data parsing code, this causes the application to crash, demonstrating how malformed input can trigger critical failures.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88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15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Next, Case 5 is between RUI and </a:t>
            </a:r>
            <a:r>
              <a:rPr lang="en-US" altLang="ko-KR" dirty="0" err="1">
                <a:effectLst/>
              </a:rPr>
              <a:t>BigQuery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This section covers the interaction between the RUI and Google </a:t>
            </a:r>
            <a:r>
              <a:rPr lang="en-US" altLang="ko-KR" dirty="0" err="1">
                <a:effectLst/>
              </a:rPr>
              <a:t>BigQuery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If someone can access the </a:t>
            </a:r>
            <a:r>
              <a:rPr lang="en-US" altLang="ko-KR" dirty="0" err="1">
                <a:effectLst/>
              </a:rPr>
              <a:t>BigQuery</a:t>
            </a:r>
            <a:r>
              <a:rPr lang="en-US" altLang="ko-KR" dirty="0">
                <a:effectLst/>
              </a:rPr>
              <a:t> JSON key file stored on the Windows machine, they can read the private key in plain text.</a:t>
            </a:r>
          </a:p>
          <a:p>
            <a:r>
              <a:rPr lang="en-US" altLang="ko-KR" dirty="0">
                <a:effectLst/>
              </a:rPr>
              <a:t>With this key, it is possible to connect to Google </a:t>
            </a:r>
            <a:r>
              <a:rPr lang="en-US" altLang="ko-KR" dirty="0" err="1">
                <a:effectLst/>
              </a:rPr>
              <a:t>BigQuery</a:t>
            </a:r>
            <a:r>
              <a:rPr lang="en-US" altLang="ko-KR" dirty="0">
                <a:effectLst/>
              </a:rPr>
              <a:t> and both view and modify the stored data.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96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As shown on this screen, you can read the JSON key file and use a simple Python script to access </a:t>
            </a:r>
            <a:r>
              <a:rPr lang="en-US" altLang="ko-KR" dirty="0" err="1">
                <a:effectLst/>
              </a:rPr>
              <a:t>BigQuery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With this, it’s possible to update any row - for example, changing a specific record’s value to “Security Fighter.”, out team name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This demonstrates how easily data in </a:t>
            </a:r>
            <a:r>
              <a:rPr lang="en-US" altLang="ko-KR" dirty="0" err="1">
                <a:effectLst/>
              </a:rPr>
              <a:t>BigQuery</a:t>
            </a:r>
            <a:r>
              <a:rPr lang="en-US" altLang="ko-KR" dirty="0">
                <a:effectLst/>
              </a:rPr>
              <a:t> can be manipulated when the key file is exposed.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9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40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39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Attack Surface Case 4 is between RUI and Raw Record</a:t>
            </a:r>
            <a:endParaRPr lang="en-US" altLang="ko-KR" dirty="0"/>
          </a:p>
          <a:p>
            <a:r>
              <a:rPr lang="en-US" altLang="ko-KR" dirty="0"/>
              <a:t>The RUI Application saves the RAW data in the local storage. </a:t>
            </a:r>
          </a:p>
          <a:p>
            <a:r>
              <a:rPr lang="en-US" altLang="ko-KR" dirty="0"/>
              <a:t>This data is stored in plaintext and has the threat of Information Disclosure. </a:t>
            </a:r>
          </a:p>
          <a:p>
            <a:r>
              <a:rPr lang="en-US" altLang="ko-KR" dirty="0"/>
              <a:t>The stored data is used as input data in the RUI Application </a:t>
            </a:r>
          </a:p>
          <a:p>
            <a:r>
              <a:rPr lang="en-US" altLang="ko-KR" dirty="0"/>
              <a:t>Security Flaws are unsafe string copy and attack vector is buffer overflow resulting in Dos attack.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08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dirty="0">
                <a:solidFill>
                  <a:srgbClr val="FF0000"/>
                </a:solidFill>
                <a:latin typeface="Tenorite"/>
              </a:rPr>
              <a:t>Attack Scenario number 4 is Data tampering.</a:t>
            </a:r>
            <a:endParaRPr lang="en-US" altLang="ko-KR" b="0" dirty="0"/>
          </a:p>
          <a:p>
            <a:r>
              <a:rPr lang="en-US" altLang="ko-KR" dirty="0"/>
              <a:t>The msg variable was declared as unsigned integer, array of 512 bytes.</a:t>
            </a:r>
          </a:p>
          <a:p>
            <a:r>
              <a:rPr lang="en-US" altLang="ko-KR" dirty="0"/>
              <a:t>So if we input record data 1000 bytes, buffer overflow occurs and the application crashes.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EAC87-F70B-4F1A-8800-374E46A1D9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4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CD-AE4F-4CEE-BCC8-248F600A0CB3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4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94692-A69E-4810-97C8-CE08323EB931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38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7974-EE45-4055-8BD1-0A40DFD49BA5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37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1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EF5B-DE0A-4739-A04A-8EF8F77A9336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9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771C-4AE3-4F3D-BAAB-30146183B591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1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E689-C627-4810-ADEF-1CCDFE0CC3E1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8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7897-AD0E-4EBD-A47F-7191FA483A8F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DA12-3074-40A5-B254-AFAE7810B9AC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01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A8D3-E8EA-4D5F-AC5D-29ED9DA31F6C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8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E07-DF56-41BA-B249-B5F72D008B5B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58AF-D291-407E-993E-FD711045FCB4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37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92E8E-6768-4098-BE0C-705D14BEE672}" type="datetime1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C0B01-50D9-42C5-9720-71EF6D2679D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A2166-7B04-416A-B6F8-6A29F5023FDD}"/>
              </a:ext>
            </a:extLst>
          </p:cNvPr>
          <p:cNvSpPr txBox="1"/>
          <p:nvPr userDrawn="1"/>
        </p:nvSpPr>
        <p:spPr>
          <a:xfrm>
            <a:off x="0" y="0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Carnegie Mellon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18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B5CEABB6-07DC-46E8-9B57-56EC44A396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17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slide" Target="slid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slide" Target="slide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1.xml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728" y="2752875"/>
            <a:ext cx="8421688" cy="1325563"/>
          </a:xfrm>
        </p:spPr>
        <p:txBody>
          <a:bodyPr/>
          <a:lstStyle/>
          <a:p>
            <a:r>
              <a:rPr lang="en-US" b="1" dirty="0"/>
              <a:t>Flight agent system – phase 2</a:t>
            </a:r>
            <a:endParaRPr lang="en-IN" b="1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67B6D06-B68E-42C6-BFEC-93A8C2BC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C0B01-50D9-42C5-9720-71EF6D2679D8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72B47-23EB-461B-BB88-A5035736620B}"/>
              </a:ext>
            </a:extLst>
          </p:cNvPr>
          <p:cNvSpPr txBox="1"/>
          <p:nvPr/>
        </p:nvSpPr>
        <p:spPr>
          <a:xfrm>
            <a:off x="0" y="0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enorite"/>
              </a:defRPr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Carnegie Mellon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12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97542-350C-45E4-AEA5-0DAA9CEFFFAF}"/>
              </a:ext>
            </a:extLst>
          </p:cNvPr>
          <p:cNvSpPr txBox="1"/>
          <p:nvPr/>
        </p:nvSpPr>
        <p:spPr>
          <a:xfrm>
            <a:off x="125137" y="834209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RPI5 &lt;-&gt; RUI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7D893-A6A7-471E-B1AD-3853F9C49362}"/>
              </a:ext>
            </a:extLst>
          </p:cNvPr>
          <p:cNvSpPr txBox="1"/>
          <p:nvPr/>
        </p:nvSpPr>
        <p:spPr>
          <a:xfrm>
            <a:off x="125137" y="2413010"/>
            <a:ext cx="11885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endParaRPr lang="en-US" altLang="ko-KR" b="1" dirty="0"/>
          </a:p>
          <a:p>
            <a:pPr>
              <a:defRPr sz="1800">
                <a:latin typeface="Tenorite"/>
              </a:defRPr>
            </a:pPr>
            <a:endParaRPr lang="en-US" altLang="ko-KR" b="1" dirty="0"/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Security Flaws</a:t>
            </a:r>
          </a:p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Unencrypted data transmission</a:t>
            </a:r>
            <a:endParaRPr lang="en-US" altLang="ko-KR" sz="1800" b="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Lack of Mutual Authentication for connection establishment</a:t>
            </a:r>
          </a:p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No integrity check for the data</a:t>
            </a:r>
            <a:endParaRPr lang="en-US" altLang="ko-KR" sz="1800" b="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endParaRPr lang="en-US" altLang="ko-KR" sz="1800" b="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endParaRPr lang="en-US" altLang="ko-KR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endParaRPr lang="en-US" altLang="ko-KR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r>
              <a:rPr lang="en-US" altLang="ko-KR" b="1" dirty="0">
                <a:latin typeface="Tenorite"/>
              </a:rPr>
              <a:t>Threat</a:t>
            </a:r>
          </a:p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Information Disclosure, Tampering</a:t>
            </a:r>
            <a:endParaRPr lang="en-US" altLang="ko-KR" sz="1800" b="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Attack Vector</a:t>
            </a:r>
          </a:p>
          <a:p>
            <a:pPr>
              <a:defRPr sz="1800">
                <a:latin typeface="Tenorite"/>
              </a:defRPr>
            </a:pPr>
            <a:r>
              <a:rPr lang="en-US" altLang="ko-KR" dirty="0"/>
              <a:t>TCP session hijacking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63656-53F7-4001-9EA3-E4FF37A28A42}"/>
              </a:ext>
            </a:extLst>
          </p:cNvPr>
          <p:cNvSpPr txBox="1"/>
          <p:nvPr/>
        </p:nvSpPr>
        <p:spPr>
          <a:xfrm>
            <a:off x="125137" y="285226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Attack Surfaces : Case 3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0DD162-40DE-4C1D-95B0-5E9F18F0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317885"/>
            <a:ext cx="7838900" cy="1524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80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5137" y="572778"/>
            <a:ext cx="840438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solidFill>
                  <a:srgbClr val="FF0000"/>
                </a:solidFill>
                <a:latin typeface="Tenorite"/>
              </a:rPr>
              <a:t>Attack Scenario #AS-3 : TCP Session Hijacking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Precondition : 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Server client MITM are in same network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dirty="0">
                <a:latin typeface="Tenorite"/>
              </a:rPr>
              <a:t>Data is captured using Wireshark between RPI &amp; RUI 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dirty="0">
                <a:latin typeface="Tenorite"/>
              </a:rPr>
              <a:t>Modify the packet to create </a:t>
            </a:r>
            <a:r>
              <a:rPr lang="en-US" altLang="ko-KR" dirty="0">
                <a:latin typeface="Tenorite"/>
              </a:rPr>
              <a:t>f</a:t>
            </a:r>
            <a:r>
              <a:rPr lang="en-US" altLang="ko-KR" sz="1800" dirty="0">
                <a:latin typeface="Tenorite"/>
              </a:rPr>
              <a:t>ake packets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endParaRPr lang="en-US" altLang="ko-KR" sz="180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Attack :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Start local server on Ubuntu for reading data from stored </a:t>
            </a:r>
            <a:r>
              <a:rPr lang="en-US" altLang="ko-KR" dirty="0" err="1">
                <a:latin typeface="Tenorite"/>
              </a:rPr>
              <a:t>pcap</a:t>
            </a:r>
            <a:r>
              <a:rPr lang="en-US" altLang="ko-KR" dirty="0">
                <a:latin typeface="Tenorite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Launch bettercap tool and set configurations to reroute IP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Initiate connection from client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endParaRPr lang="en-US" altLang="ko-KR" dirty="0">
              <a:latin typeface="Tenorite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dirty="0">
                <a:latin typeface="Tenorite"/>
              </a:rPr>
              <a:t>Initiate connection from the client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455DB-F8B4-4F08-A53E-572E9EF7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91" y="4206889"/>
            <a:ext cx="1655753" cy="200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D5468-74C9-436C-9D42-B01EA0BAA14E}"/>
              </a:ext>
            </a:extLst>
          </p:cNvPr>
          <p:cNvSpPr txBox="1"/>
          <p:nvPr/>
        </p:nvSpPr>
        <p:spPr>
          <a:xfrm>
            <a:off x="2435812" y="6212268"/>
            <a:ext cx="263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Fake Server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B64AE2-88E7-43F4-B5A1-DEB84278995B}"/>
              </a:ext>
            </a:extLst>
          </p:cNvPr>
          <p:cNvCxnSpPr>
            <a:cxnSpLocks/>
          </p:cNvCxnSpPr>
          <p:nvPr/>
        </p:nvCxnSpPr>
        <p:spPr>
          <a:xfrm flipH="1">
            <a:off x="5067151" y="4688590"/>
            <a:ext cx="15896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7DD860-D850-40EF-B5F6-4A358712BB89}"/>
              </a:ext>
            </a:extLst>
          </p:cNvPr>
          <p:cNvCxnSpPr>
            <a:cxnSpLocks/>
          </p:cNvCxnSpPr>
          <p:nvPr/>
        </p:nvCxnSpPr>
        <p:spPr>
          <a:xfrm>
            <a:off x="5067151" y="4910047"/>
            <a:ext cx="15896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A27ABA3-CDE4-4606-BEEC-307F9F15D353}"/>
              </a:ext>
            </a:extLst>
          </p:cNvPr>
          <p:cNvCxnSpPr>
            <a:cxnSpLocks/>
          </p:cNvCxnSpPr>
          <p:nvPr/>
        </p:nvCxnSpPr>
        <p:spPr>
          <a:xfrm flipH="1">
            <a:off x="5067151" y="5124359"/>
            <a:ext cx="15896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0DC356-26C4-40E5-AAA7-0EC781C9C429}"/>
              </a:ext>
            </a:extLst>
          </p:cNvPr>
          <p:cNvCxnSpPr>
            <a:cxnSpLocks/>
          </p:cNvCxnSpPr>
          <p:nvPr/>
        </p:nvCxnSpPr>
        <p:spPr>
          <a:xfrm>
            <a:off x="5067151" y="5667284"/>
            <a:ext cx="15896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463F85-4777-4714-85F9-39B7BB7CCD36}"/>
              </a:ext>
            </a:extLst>
          </p:cNvPr>
          <p:cNvCxnSpPr>
            <a:cxnSpLocks/>
          </p:cNvCxnSpPr>
          <p:nvPr/>
        </p:nvCxnSpPr>
        <p:spPr>
          <a:xfrm>
            <a:off x="5067151" y="5853022"/>
            <a:ext cx="15896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A06609-4659-4697-9B93-243BF65EEAC8}"/>
              </a:ext>
            </a:extLst>
          </p:cNvPr>
          <p:cNvSpPr txBox="1"/>
          <p:nvPr/>
        </p:nvSpPr>
        <p:spPr>
          <a:xfrm>
            <a:off x="4818176" y="3991788"/>
            <a:ext cx="2172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3-way </a:t>
            </a:r>
          </a:p>
          <a:p>
            <a:pPr algn="ctr"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Handshake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9C24E-ADF0-47D3-AABB-1E1F9B2CC696}"/>
              </a:ext>
            </a:extLst>
          </p:cNvPr>
          <p:cNvSpPr txBox="1"/>
          <p:nvPr/>
        </p:nvSpPr>
        <p:spPr>
          <a:xfrm>
            <a:off x="4775741" y="5894919"/>
            <a:ext cx="2172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Send </a:t>
            </a:r>
          </a:p>
          <a:p>
            <a:pPr algn="ctr"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Fake Packets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D655F-C505-4B7E-B005-64ABFD166FB0}"/>
              </a:ext>
            </a:extLst>
          </p:cNvPr>
          <p:cNvSpPr txBox="1"/>
          <p:nvPr/>
        </p:nvSpPr>
        <p:spPr>
          <a:xfrm>
            <a:off x="7512103" y="6212268"/>
            <a:ext cx="1710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RUI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644871-5320-4496-A19F-1F05B499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321" y="4367626"/>
            <a:ext cx="2331881" cy="16835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E58CE7-9EE8-49CC-91FA-70B57290F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718175"/>
            <a:ext cx="2878031" cy="2063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EC6C68-20CC-4675-9543-B55CEAE29400}"/>
              </a:ext>
            </a:extLst>
          </p:cNvPr>
          <p:cNvSpPr txBox="1"/>
          <p:nvPr/>
        </p:nvSpPr>
        <p:spPr>
          <a:xfrm>
            <a:off x="8506746" y="2874305"/>
            <a:ext cx="2981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Wireshark - </a:t>
            </a:r>
          </a:p>
          <a:p>
            <a:pPr algn="ctr"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capture and modify</a:t>
            </a:r>
          </a:p>
        </p:txBody>
      </p:sp>
      <p:sp>
        <p:nvSpPr>
          <p:cNvPr id="2" name="실행 단추: 끝으로 이동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378D2FD-D267-68C5-94CF-3A1DE1C84AD9}"/>
              </a:ext>
            </a:extLst>
          </p:cNvPr>
          <p:cNvSpPr/>
          <p:nvPr/>
        </p:nvSpPr>
        <p:spPr>
          <a:xfrm>
            <a:off x="11758537" y="110065"/>
            <a:ext cx="266700" cy="292608"/>
          </a:xfrm>
          <a:prstGeom prst="actionButtonEnd">
            <a:avLst/>
          </a:prstGeom>
          <a:solidFill>
            <a:srgbClr val="FF0000">
              <a:alpha val="2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9135D5-5E53-454D-83E8-8D95E6E6D412}"/>
              </a:ext>
            </a:extLst>
          </p:cNvPr>
          <p:cNvSpPr/>
          <p:nvPr/>
        </p:nvSpPr>
        <p:spPr>
          <a:xfrm>
            <a:off x="117703" y="388112"/>
            <a:ext cx="7256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Result Video</a:t>
            </a:r>
          </a:p>
        </p:txBody>
      </p:sp>
      <p:pic>
        <p:nvPicPr>
          <p:cNvPr id="6" name="Session_hijack">
            <a:hlinkClick r:id="" action="ppaction://media"/>
            <a:extLst>
              <a:ext uri="{FF2B5EF4-FFF2-40B4-BE49-F238E27FC236}">
                <a16:creationId xmlns:a16="http://schemas.microsoft.com/office/drawing/2014/main" id="{F584780F-4E36-4B7E-AF98-4DBE216F84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404" y="757444"/>
            <a:ext cx="9953611" cy="55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137" y="285226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Attack Surfaces : Case 4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20FD6F-8304-A93D-D35E-C7EAE5CD24D3}"/>
              </a:ext>
            </a:extLst>
          </p:cNvPr>
          <p:cNvSpPr txBox="1"/>
          <p:nvPr/>
        </p:nvSpPr>
        <p:spPr>
          <a:xfrm>
            <a:off x="125137" y="3714226"/>
            <a:ext cx="60565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Security Flaws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String</a:t>
            </a:r>
            <a:r>
              <a:rPr lang="ko-KR" altLang="en-US" sz="1800" b="0" dirty="0">
                <a:latin typeface="Tenorite"/>
              </a:rPr>
              <a:t> </a:t>
            </a:r>
            <a:r>
              <a:rPr lang="en-US" altLang="ko-KR" sz="1800" b="0" dirty="0">
                <a:latin typeface="Tenorite"/>
              </a:rPr>
              <a:t>Manipulation Errors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- </a:t>
            </a:r>
            <a:r>
              <a:rPr lang="en-US" altLang="ko-KR" sz="1800" b="1" dirty="0">
                <a:latin typeface="Tenorite"/>
              </a:rPr>
              <a:t>Unsafe String copy </a:t>
            </a:r>
            <a:r>
              <a:rPr lang="en-US" altLang="ko-KR" sz="1800" b="0" dirty="0">
                <a:latin typeface="Tenorite"/>
              </a:rPr>
              <a:t>logic used.</a:t>
            </a:r>
          </a:p>
          <a:p>
            <a:pPr>
              <a:defRPr sz="1800">
                <a:latin typeface="Tenorite"/>
              </a:defRPr>
            </a:pPr>
            <a:endParaRPr lang="en-US" altLang="ko-KR" sz="1600" dirty="0"/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Plain Record text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- Plaintext exposure of recording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D9FEB-C447-A8ED-5D7F-B6AFA4440F28}"/>
              </a:ext>
            </a:extLst>
          </p:cNvPr>
          <p:cNvSpPr txBox="1"/>
          <p:nvPr/>
        </p:nvSpPr>
        <p:spPr>
          <a:xfrm>
            <a:off x="125137" y="717084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Information Disclosure and DoS via Raw Data Tampering on Record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FE4E4-A7A7-03B6-9A98-58FB623E417F}"/>
              </a:ext>
            </a:extLst>
          </p:cNvPr>
          <p:cNvSpPr txBox="1"/>
          <p:nvPr/>
        </p:nvSpPr>
        <p:spPr>
          <a:xfrm>
            <a:off x="125137" y="1152728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Threat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6E815-A0DC-F587-6420-8F46CD9D83B0}"/>
              </a:ext>
            </a:extLst>
          </p:cNvPr>
          <p:cNvSpPr txBox="1"/>
          <p:nvPr/>
        </p:nvSpPr>
        <p:spPr>
          <a:xfrm>
            <a:off x="0" y="3137333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   Dos, Information Disclosure, Tampering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FD9EB-7542-1686-10F2-E1A77BCC3AD9}"/>
              </a:ext>
            </a:extLst>
          </p:cNvPr>
          <p:cNvSpPr txBox="1"/>
          <p:nvPr/>
        </p:nvSpPr>
        <p:spPr>
          <a:xfrm>
            <a:off x="6096000" y="3714226"/>
            <a:ext cx="588513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Attack Vector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Information Disclosure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- Manipulation of plaintext of unencrypted records</a:t>
            </a:r>
          </a:p>
          <a:p>
            <a:pPr>
              <a:defRPr sz="1800">
                <a:latin typeface="Tenorite"/>
              </a:defRPr>
            </a:pPr>
            <a:endParaRPr lang="en-US" altLang="ko-KR" sz="1600" dirty="0"/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Denial of Service(DoS)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- Incorrect string manipulation can cause a </a:t>
            </a:r>
            <a:r>
              <a:rPr lang="en-US" altLang="ko-KR" sz="1800" b="1" dirty="0">
                <a:latin typeface="Tenorite"/>
              </a:rPr>
              <a:t>buffer overflow</a:t>
            </a:r>
            <a:r>
              <a:rPr lang="en-US" altLang="ko-KR" sz="1800" b="0" dirty="0">
                <a:latin typeface="Tenorite"/>
              </a:rPr>
              <a:t>, resulting in a </a:t>
            </a:r>
            <a:r>
              <a:rPr lang="en-US" altLang="ko-KR" sz="1800" b="1" dirty="0">
                <a:latin typeface="Tenorite"/>
              </a:rPr>
              <a:t>DoS attack</a:t>
            </a:r>
            <a:r>
              <a:rPr lang="en-US" altLang="ko-KR" sz="1800" b="0" dirty="0">
                <a:latin typeface="Tenorite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C17F5E-277C-4AC8-B9E1-704614FD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48" y="1521242"/>
            <a:ext cx="4239807" cy="1476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69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화살표: 위로 구부러짐 34">
            <a:extLst>
              <a:ext uri="{FF2B5EF4-FFF2-40B4-BE49-F238E27FC236}">
                <a16:creationId xmlns:a16="http://schemas.microsoft.com/office/drawing/2014/main" id="{C730872E-51B9-2F2D-C4A0-BE5F5EF00B82}"/>
              </a:ext>
            </a:extLst>
          </p:cNvPr>
          <p:cNvSpPr/>
          <p:nvPr/>
        </p:nvSpPr>
        <p:spPr>
          <a:xfrm>
            <a:off x="2312984" y="2684900"/>
            <a:ext cx="8383591" cy="3783143"/>
          </a:xfrm>
          <a:prstGeom prst="curvedUpArrow">
            <a:avLst>
              <a:gd name="adj1" fmla="val 15486"/>
              <a:gd name="adj2" fmla="val 28609"/>
              <a:gd name="adj3" fmla="val 16187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>
                <a:latin typeface="Tenorite"/>
              </a:defRPr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72D035-8B0E-B52F-DF37-DBA58CEF9F79}"/>
              </a:ext>
            </a:extLst>
          </p:cNvPr>
          <p:cNvSpPr/>
          <p:nvPr/>
        </p:nvSpPr>
        <p:spPr>
          <a:xfrm>
            <a:off x="277536" y="336107"/>
            <a:ext cx="789306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solidFill>
                  <a:srgbClr val="FF0000"/>
                </a:solidFill>
                <a:latin typeface="Tenorite"/>
              </a:rPr>
              <a:t>Attack Scenario #AS-4 : Data tampering and play tampered data</a:t>
            </a:r>
          </a:p>
          <a:p>
            <a:pPr>
              <a:defRPr sz="1800">
                <a:latin typeface="Tenorite"/>
              </a:defRPr>
            </a:pPr>
            <a:endParaRPr lang="en-US" altLang="ko-KR" sz="500" dirty="0"/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Target : </a:t>
            </a:r>
            <a:r>
              <a:rPr lang="en-US" altLang="ko-KR" sz="1800" b="0" dirty="0">
                <a:latin typeface="Tenorite"/>
              </a:rPr>
              <a:t>Recorded data from RUI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Precondition :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dirty="0">
                <a:latin typeface="Tenorite"/>
              </a:rPr>
              <a:t> </a:t>
            </a:r>
            <a:r>
              <a:rPr lang="en-US" altLang="ko-KR" sz="1800" b="1" dirty="0">
                <a:latin typeface="Tenorite"/>
              </a:rPr>
              <a:t>Step 1. </a:t>
            </a:r>
            <a:r>
              <a:rPr lang="en-US" altLang="ko-KR" sz="1800" dirty="0">
                <a:latin typeface="Tenorite"/>
              </a:rPr>
              <a:t>Modify record data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 Step 2. </a:t>
            </a:r>
            <a:r>
              <a:rPr lang="en-US" altLang="ko-KR" sz="1800" dirty="0">
                <a:latin typeface="Tenorite"/>
              </a:rPr>
              <a:t>Playback tampered data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8F4251-D895-CD95-ADA3-C09D117B66B7}"/>
              </a:ext>
            </a:extLst>
          </p:cNvPr>
          <p:cNvGrpSpPr/>
          <p:nvPr/>
        </p:nvGrpSpPr>
        <p:grpSpPr>
          <a:xfrm>
            <a:off x="378368" y="1795921"/>
            <a:ext cx="4189689" cy="1949237"/>
            <a:chOff x="530957" y="2065704"/>
            <a:chExt cx="4189689" cy="1949237"/>
          </a:xfrm>
        </p:grpSpPr>
        <p:pic>
          <p:nvPicPr>
            <p:cNvPr id="16" name="그림 15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20EF34EA-BB02-0190-8F3D-A533B07E6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13" b="42558"/>
            <a:stretch/>
          </p:blipFill>
          <p:spPr>
            <a:xfrm>
              <a:off x="530957" y="2065704"/>
              <a:ext cx="4189689" cy="168762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AE17C6-AE60-B61A-F2A8-C63874BD7145}"/>
                </a:ext>
              </a:extLst>
            </p:cNvPr>
            <p:cNvSpPr txBox="1"/>
            <p:nvPr/>
          </p:nvSpPr>
          <p:spPr>
            <a:xfrm>
              <a:off x="1192210" y="3707164"/>
              <a:ext cx="2867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 Incorrect string manipulation&gt;</a:t>
              </a:r>
              <a:endParaRPr lang="ko-KR" altLang="en-US" sz="14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EAF1379-D853-28E3-9604-96D57B049043}"/>
              </a:ext>
            </a:extLst>
          </p:cNvPr>
          <p:cNvGrpSpPr/>
          <p:nvPr/>
        </p:nvGrpSpPr>
        <p:grpSpPr>
          <a:xfrm>
            <a:off x="556788" y="3880862"/>
            <a:ext cx="5784118" cy="906516"/>
            <a:chOff x="530958" y="4138136"/>
            <a:chExt cx="5784118" cy="906516"/>
          </a:xfrm>
        </p:grpSpPr>
        <p:pic>
          <p:nvPicPr>
            <p:cNvPr id="20" name="그림 19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889A18B6-0CBF-F071-34D2-66C9DC206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3" b="44393"/>
            <a:stretch/>
          </p:blipFill>
          <p:spPr>
            <a:xfrm>
              <a:off x="530958" y="4138136"/>
              <a:ext cx="5784118" cy="5987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BFE73F-AEC9-7EAB-0583-01C4E77B4220}"/>
                </a:ext>
              </a:extLst>
            </p:cNvPr>
            <p:cNvSpPr txBox="1"/>
            <p:nvPr/>
          </p:nvSpPr>
          <p:spPr>
            <a:xfrm>
              <a:off x="1986245" y="4736875"/>
              <a:ext cx="239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 Manipulate flight info  &gt;</a:t>
              </a:r>
              <a:endParaRPr lang="ko-KR" altLang="en-US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9A14A6-9156-B5F3-5725-91CCA0EBC078}"/>
              </a:ext>
            </a:extLst>
          </p:cNvPr>
          <p:cNvGrpSpPr/>
          <p:nvPr/>
        </p:nvGrpSpPr>
        <p:grpSpPr>
          <a:xfrm>
            <a:off x="2270192" y="4944079"/>
            <a:ext cx="4189638" cy="1929796"/>
            <a:chOff x="531008" y="4945567"/>
            <a:chExt cx="4189638" cy="1929796"/>
          </a:xfrm>
        </p:grpSpPr>
        <p:pic>
          <p:nvPicPr>
            <p:cNvPr id="18" name="그림 17" descr="텍스트, 지도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3E316F1C-D1A1-0916-68AF-68D884982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33"/>
            <a:stretch/>
          </p:blipFill>
          <p:spPr>
            <a:xfrm>
              <a:off x="531008" y="4945567"/>
              <a:ext cx="4189638" cy="164729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6003C4-455C-B06F-DDA0-9B36569D389E}"/>
                </a:ext>
              </a:extLst>
            </p:cNvPr>
            <p:cNvSpPr txBox="1"/>
            <p:nvPr/>
          </p:nvSpPr>
          <p:spPr>
            <a:xfrm>
              <a:off x="1427476" y="6567586"/>
              <a:ext cx="2588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 Playback tampered data  &gt;</a:t>
              </a:r>
              <a:endParaRPr lang="ko-KR" altLang="en-US" sz="14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752EFBD-B546-F245-4705-A1D5386EACE7}"/>
              </a:ext>
            </a:extLst>
          </p:cNvPr>
          <p:cNvGrpSpPr/>
          <p:nvPr/>
        </p:nvGrpSpPr>
        <p:grpSpPr>
          <a:xfrm>
            <a:off x="7754154" y="3403976"/>
            <a:ext cx="2773679" cy="3287336"/>
            <a:chOff x="8836315" y="610789"/>
            <a:chExt cx="2773679" cy="32873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BA0917D-AA0B-7835-91C0-DD2DF831CE1E}"/>
                </a:ext>
              </a:extLst>
            </p:cNvPr>
            <p:cNvGrpSpPr/>
            <p:nvPr/>
          </p:nvGrpSpPr>
          <p:grpSpPr>
            <a:xfrm>
              <a:off x="8836315" y="610789"/>
              <a:ext cx="2773679" cy="3011590"/>
              <a:chOff x="8061961" y="603169"/>
              <a:chExt cx="2773679" cy="3011590"/>
            </a:xfrm>
          </p:grpSpPr>
          <p:pic>
            <p:nvPicPr>
              <p:cNvPr id="12" name="그림 11" descr="텍스트, 스크린샷, 직사각형, 디스플레이이(가) 표시된 사진&#10;&#10;자동 생성된 설명">
                <a:extLst>
                  <a:ext uri="{FF2B5EF4-FFF2-40B4-BE49-F238E27FC236}">
                    <a16:creationId xmlns:a16="http://schemas.microsoft.com/office/drawing/2014/main" id="{72AE3B78-FE11-B344-3F59-85DF795701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9" t="80712" r="1897"/>
              <a:stretch/>
            </p:blipFill>
            <p:spPr>
              <a:xfrm>
                <a:off x="8092440" y="2753315"/>
                <a:ext cx="2743200" cy="861444"/>
              </a:xfrm>
              <a:prstGeom prst="rect">
                <a:avLst/>
              </a:prstGeom>
            </p:spPr>
          </p:pic>
          <p:pic>
            <p:nvPicPr>
              <p:cNvPr id="14" name="그림 13" descr="텍스트, 스크린샷, 디스플레이, 직사각형이(가) 표시된 사진&#10;&#10;자동 생성된 설명">
                <a:extLst>
                  <a:ext uri="{FF2B5EF4-FFF2-40B4-BE49-F238E27FC236}">
                    <a16:creationId xmlns:a16="http://schemas.microsoft.com/office/drawing/2014/main" id="{E2771F62-E2DA-BAF9-568D-8C4F338D1A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" r="1289" b="59298"/>
              <a:stretch/>
            </p:blipFill>
            <p:spPr>
              <a:xfrm>
                <a:off x="8061961" y="603169"/>
                <a:ext cx="2758440" cy="182319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718478-486B-1537-D483-EDBC2CB9B21C}"/>
                  </a:ext>
                </a:extLst>
              </p:cNvPr>
              <p:cNvSpPr txBox="1"/>
              <p:nvPr/>
            </p:nvSpPr>
            <p:spPr>
              <a:xfrm rot="5400000">
                <a:off x="9121140" y="2432494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. . .</a:t>
                </a:r>
                <a:endParaRPr lang="ko-KR" altLang="en-US" sz="1400" b="1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79FEA-0E98-A8AB-05BE-5D724C7BDAC6}"/>
                </a:ext>
              </a:extLst>
            </p:cNvPr>
            <p:cNvSpPr txBox="1"/>
            <p:nvPr/>
          </p:nvSpPr>
          <p:spPr>
            <a:xfrm>
              <a:off x="9010525" y="3590348"/>
              <a:ext cx="24100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 Overwritten stack data &gt;</a:t>
              </a:r>
              <a:endParaRPr lang="ko-KR" altLang="en-US" sz="14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C3C53EE-9EE0-88B5-E0EF-E046248E6178}"/>
              </a:ext>
            </a:extLst>
          </p:cNvPr>
          <p:cNvGrpSpPr/>
          <p:nvPr/>
        </p:nvGrpSpPr>
        <p:grpSpPr>
          <a:xfrm>
            <a:off x="8554569" y="634502"/>
            <a:ext cx="3359895" cy="2493728"/>
            <a:chOff x="7257923" y="4277041"/>
            <a:chExt cx="3359895" cy="2493728"/>
          </a:xfrm>
        </p:grpSpPr>
        <p:pic>
          <p:nvPicPr>
            <p:cNvPr id="22" name="그림 21" descr="텍스트, 스크린샷, 지도이(가) 표시된 사진&#10;&#10;자동 생성된 설명">
              <a:extLst>
                <a:ext uri="{FF2B5EF4-FFF2-40B4-BE49-F238E27FC236}">
                  <a16:creationId xmlns:a16="http://schemas.microsoft.com/office/drawing/2014/main" id="{D14F025D-6297-BBA8-5080-CB989D7E1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35" t="14467"/>
            <a:stretch/>
          </p:blipFill>
          <p:spPr>
            <a:xfrm>
              <a:off x="7257923" y="4277041"/>
              <a:ext cx="3359895" cy="220858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0FF086-718A-4257-4C6C-D01623627DA5}"/>
                </a:ext>
              </a:extLst>
            </p:cNvPr>
            <p:cNvSpPr txBox="1"/>
            <p:nvPr/>
          </p:nvSpPr>
          <p:spPr>
            <a:xfrm>
              <a:off x="7559416" y="6462992"/>
              <a:ext cx="2614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&lt; Application is terminated &gt;</a:t>
              </a:r>
              <a:endParaRPr lang="ko-KR" altLang="en-US" sz="1400" dirty="0"/>
            </a:p>
          </p:txBody>
        </p:sp>
      </p:grpSp>
      <p:sp>
        <p:nvSpPr>
          <p:cNvPr id="2" name="실행 단추: 끝으로 이동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1BAA28D-DBFB-8F28-0D21-C4C176417DD1}"/>
              </a:ext>
            </a:extLst>
          </p:cNvPr>
          <p:cNvSpPr/>
          <p:nvPr/>
        </p:nvSpPr>
        <p:spPr>
          <a:xfrm>
            <a:off x="11758537" y="110065"/>
            <a:ext cx="266700" cy="292608"/>
          </a:xfrm>
          <a:prstGeom prst="actionButtonEnd">
            <a:avLst/>
          </a:prstGeom>
          <a:solidFill>
            <a:srgbClr val="FF0000">
              <a:alpha val="2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DEF79D-FE18-4171-B042-DA73D6AAD85E}"/>
              </a:ext>
            </a:extLst>
          </p:cNvPr>
          <p:cNvSpPr/>
          <p:nvPr/>
        </p:nvSpPr>
        <p:spPr>
          <a:xfrm>
            <a:off x="473635" y="2677466"/>
            <a:ext cx="1496416" cy="1475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1E41D0-1A19-4738-9511-87CF8532EAEC}"/>
              </a:ext>
            </a:extLst>
          </p:cNvPr>
          <p:cNvSpPr/>
          <p:nvPr/>
        </p:nvSpPr>
        <p:spPr>
          <a:xfrm>
            <a:off x="5397838" y="4097126"/>
            <a:ext cx="616386" cy="1700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8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96D96521-8C9D-47A0-8CEC-A4F0F685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79" y="976910"/>
            <a:ext cx="1346844" cy="112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93205" y="54449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R</a:t>
            </a:r>
            <a:r>
              <a:rPr lang="en-US" altLang="ko-KR" sz="1800" b="0" dirty="0">
                <a:latin typeface="Tenorite"/>
              </a:rPr>
              <a:t>UI (GUI)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81" y="2175912"/>
            <a:ext cx="2705478" cy="48584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849" y="2187405"/>
            <a:ext cx="3258005" cy="25625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79" y="2175912"/>
            <a:ext cx="6182588" cy="4363059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434164" y="2281186"/>
            <a:ext cx="5100603" cy="3737480"/>
            <a:chOff x="1434164" y="2281186"/>
            <a:chExt cx="5100603" cy="3737480"/>
          </a:xfrm>
        </p:grpSpPr>
        <p:sp>
          <p:nvSpPr>
            <p:cNvPr id="12" name="직사각형 11"/>
            <p:cNvSpPr/>
            <p:nvPr/>
          </p:nvSpPr>
          <p:spPr>
            <a:xfrm>
              <a:off x="1434164" y="4408371"/>
              <a:ext cx="1260910" cy="33012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5130264" y="2281186"/>
              <a:ext cx="1404503" cy="3737480"/>
              <a:chOff x="5130264" y="2281186"/>
              <a:chExt cx="1404503" cy="373748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5130264" y="2281186"/>
                <a:ext cx="770021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292289" y="2682874"/>
                <a:ext cx="1108511" cy="27208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292289" y="3171191"/>
                <a:ext cx="1108511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292288" y="5787659"/>
                <a:ext cx="1242479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7854216" y="2367816"/>
            <a:ext cx="1270532" cy="4439056"/>
            <a:chOff x="7854216" y="2367816"/>
            <a:chExt cx="1270532" cy="4439056"/>
          </a:xfrm>
        </p:grpSpPr>
        <p:grpSp>
          <p:nvGrpSpPr>
            <p:cNvPr id="30" name="그룹 29"/>
            <p:cNvGrpSpPr/>
            <p:nvPr/>
          </p:nvGrpSpPr>
          <p:grpSpPr>
            <a:xfrm>
              <a:off x="7854216" y="4241937"/>
              <a:ext cx="909593" cy="2564935"/>
              <a:chOff x="7854216" y="4241937"/>
              <a:chExt cx="909593" cy="2564935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7918382" y="4241937"/>
                <a:ext cx="378596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8385213" y="5423499"/>
                <a:ext cx="378596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107680" y="5830400"/>
                <a:ext cx="378596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875924" y="6232893"/>
                <a:ext cx="378596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234415" y="6575865"/>
                <a:ext cx="378596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8376209" y="4634485"/>
                <a:ext cx="378596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854216" y="5045711"/>
                <a:ext cx="378596" cy="23100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>
                    <a:solidFill>
                      <a:srgbClr val="C00000"/>
                    </a:solidFill>
                  </a:ln>
                  <a:noFill/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8263733" y="2367816"/>
              <a:ext cx="861015" cy="2503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250905" y="2281186"/>
            <a:ext cx="1867301" cy="2127185"/>
            <a:chOff x="10250905" y="2281186"/>
            <a:chExt cx="1867301" cy="2127185"/>
          </a:xfrm>
        </p:grpSpPr>
        <p:sp>
          <p:nvSpPr>
            <p:cNvPr id="19" name="직사각형 18"/>
            <p:cNvSpPr/>
            <p:nvPr/>
          </p:nvSpPr>
          <p:spPr>
            <a:xfrm>
              <a:off x="10250905" y="4158114"/>
              <a:ext cx="287156" cy="2502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1111206" y="2281186"/>
              <a:ext cx="1007000" cy="33695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25137" y="285226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Attack Surfaces : Case 6</a:t>
            </a:r>
            <a:endParaRPr lang="ko-KR" altLang="en-US" dirty="0"/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A7233B-BFBE-4EAB-842A-6BFB23A29CFE}"/>
              </a:ext>
            </a:extLst>
          </p:cNvPr>
          <p:cNvSpPr txBox="1"/>
          <p:nvPr/>
        </p:nvSpPr>
        <p:spPr>
          <a:xfrm>
            <a:off x="2652559" y="1745510"/>
            <a:ext cx="314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Texts that users can 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3843A-04B5-48B8-8FFB-94326DE698EF}"/>
              </a:ext>
            </a:extLst>
          </p:cNvPr>
          <p:cNvSpPr txBox="1"/>
          <p:nvPr/>
        </p:nvSpPr>
        <p:spPr>
          <a:xfrm>
            <a:off x="6943276" y="1745510"/>
            <a:ext cx="237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Symbol </a:t>
            </a:r>
            <a:r>
              <a:rPr lang="en-US" altLang="ko-KR" b="1" dirty="0" err="1"/>
              <a:t>png</a:t>
            </a:r>
            <a:r>
              <a:rPr lang="en-US" altLang="ko-KR" b="1" dirty="0"/>
              <a:t> images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475886-9BD1-4DA8-B7BA-47CA45260D2F}"/>
              </a:ext>
            </a:extLst>
          </p:cNvPr>
          <p:cNvSpPr txBox="1"/>
          <p:nvPr/>
        </p:nvSpPr>
        <p:spPr>
          <a:xfrm>
            <a:off x="9869623" y="1745510"/>
            <a:ext cx="209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Map jpg images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6B1DC1-F1CB-4B87-A761-36D460B085CB}"/>
              </a:ext>
            </a:extLst>
          </p:cNvPr>
          <p:cNvSpPr txBox="1"/>
          <p:nvPr/>
        </p:nvSpPr>
        <p:spPr>
          <a:xfrm>
            <a:off x="2685729" y="651499"/>
            <a:ext cx="2924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Security Flaws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Invalid input validation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Insecure code generation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CA38E3-93C4-4EF5-AB39-BE5DA770781D}"/>
              </a:ext>
            </a:extLst>
          </p:cNvPr>
          <p:cNvSpPr/>
          <p:nvPr/>
        </p:nvSpPr>
        <p:spPr>
          <a:xfrm>
            <a:off x="6901781" y="651499"/>
            <a:ext cx="35947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b="1" dirty="0">
                <a:latin typeface="Tenorite"/>
              </a:rPr>
              <a:t>Attack Vector</a:t>
            </a:r>
          </a:p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Command-line injection</a:t>
            </a:r>
          </a:p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Dos with invalid/malicious inputs</a:t>
            </a:r>
          </a:p>
        </p:txBody>
      </p:sp>
    </p:spTree>
    <p:extLst>
      <p:ext uri="{BB962C8B-B14F-4D97-AF65-F5344CB8AC3E}">
        <p14:creationId xmlns:p14="http://schemas.microsoft.com/office/powerpoint/2010/main" val="31815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2EAFBFA-686E-85C3-ACB7-72042E8F00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810" r="15147" b="57976"/>
          <a:stretch/>
        </p:blipFill>
        <p:spPr>
          <a:xfrm>
            <a:off x="266217" y="909054"/>
            <a:ext cx="4249222" cy="2620651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9D2FDB-7876-1026-AFD0-B15720CCA3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9" t="52290" r="15039" b="9497"/>
          <a:stretch/>
        </p:blipFill>
        <p:spPr>
          <a:xfrm>
            <a:off x="266217" y="4036181"/>
            <a:ext cx="4249222" cy="2620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99ECD9-ABD1-86B5-1D16-BCF181B02E22}"/>
              </a:ext>
            </a:extLst>
          </p:cNvPr>
          <p:cNvSpPr txBox="1"/>
          <p:nvPr/>
        </p:nvSpPr>
        <p:spPr>
          <a:xfrm>
            <a:off x="125137" y="268280"/>
            <a:ext cx="424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Fuzz test for RUI Decode logic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2C295-45E8-CA13-0DF1-EC760B8D7DD8}"/>
              </a:ext>
            </a:extLst>
          </p:cNvPr>
          <p:cNvSpPr txBox="1"/>
          <p:nvPr/>
        </p:nvSpPr>
        <p:spPr>
          <a:xfrm>
            <a:off x="125137" y="570500"/>
            <a:ext cx="30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Fuzz for Decode Raw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41950-4E2A-A5A3-C57F-8BF8431BADF8}"/>
              </a:ext>
            </a:extLst>
          </p:cNvPr>
          <p:cNvSpPr txBox="1"/>
          <p:nvPr/>
        </p:nvSpPr>
        <p:spPr>
          <a:xfrm>
            <a:off x="125137" y="3697627"/>
            <a:ext cx="397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Fuzz for Decode SBS Data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69DEB4-C2E0-70E7-8CD5-B2871147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322" y="1502979"/>
            <a:ext cx="6037047" cy="12905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930F44-8C1A-0CF3-2267-418744F6F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22" y="3576482"/>
            <a:ext cx="6037047" cy="285980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6D69BA5-4C64-CA82-132E-356FEEB0EB3B}"/>
              </a:ext>
            </a:extLst>
          </p:cNvPr>
          <p:cNvGrpSpPr/>
          <p:nvPr/>
        </p:nvGrpSpPr>
        <p:grpSpPr>
          <a:xfrm rot="20920020">
            <a:off x="4476595" y="2000917"/>
            <a:ext cx="1525312" cy="436925"/>
            <a:chOff x="4624112" y="1450094"/>
            <a:chExt cx="1187450" cy="436925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A331002C-A23C-82D5-531E-7E4B3599A56A}"/>
                </a:ext>
              </a:extLst>
            </p:cNvPr>
            <p:cNvSpPr/>
            <p:nvPr/>
          </p:nvSpPr>
          <p:spPr>
            <a:xfrm>
              <a:off x="4624112" y="1450094"/>
              <a:ext cx="1187450" cy="436925"/>
            </a:xfrm>
            <a:prstGeom prst="rightArrow">
              <a:avLst>
                <a:gd name="adj1" fmla="val 52766"/>
                <a:gd name="adj2" fmla="val 38457"/>
              </a:avLst>
            </a:prstGeom>
            <a:solidFill>
              <a:srgbClr val="FF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AF1FFC-1D12-6B71-A541-FA5AFAA019DC}"/>
                </a:ext>
              </a:extLst>
            </p:cNvPr>
            <p:cNvSpPr txBox="1"/>
            <p:nvPr/>
          </p:nvSpPr>
          <p:spPr>
            <a:xfrm>
              <a:off x="4779255" y="1514667"/>
              <a:ext cx="877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15 cases</a:t>
              </a:r>
              <a:endParaRPr lang="ko-KR" altLang="en-US" sz="14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F76DE83-DFB3-B5AB-A229-B160756CFD11}"/>
              </a:ext>
            </a:extLst>
          </p:cNvPr>
          <p:cNvSpPr txBox="1"/>
          <p:nvPr/>
        </p:nvSpPr>
        <p:spPr>
          <a:xfrm>
            <a:off x="5935147" y="784759"/>
            <a:ext cx="606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Case 1~14 : unexpected input character value causes crash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   -&gt; </a:t>
            </a:r>
            <a:r>
              <a:rPr lang="en-US" altLang="ko-KR" sz="1800" b="1" dirty="0">
                <a:latin typeface="Tenorite"/>
              </a:rPr>
              <a:t>No issues</a:t>
            </a:r>
            <a:r>
              <a:rPr lang="en-US" altLang="ko-KR" sz="1800" b="0" dirty="0">
                <a:latin typeface="Tenorite"/>
              </a:rPr>
              <a:t> due to </a:t>
            </a:r>
            <a:r>
              <a:rPr lang="en-US" altLang="ko-KR" sz="1800" b="1" dirty="0">
                <a:latin typeface="Tenorite"/>
              </a:rPr>
              <a:t>exception handling</a:t>
            </a:r>
            <a:r>
              <a:rPr lang="en-US" altLang="ko-KR" sz="1800" b="0" dirty="0">
                <a:latin typeface="Tenorite"/>
              </a:rPr>
              <a:t> in Window RUI App.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B28B95-39C3-CB9F-032D-C38668C30441}"/>
              </a:ext>
            </a:extLst>
          </p:cNvPr>
          <p:cNvSpPr txBox="1"/>
          <p:nvPr/>
        </p:nvSpPr>
        <p:spPr>
          <a:xfrm>
            <a:off x="5963064" y="2909485"/>
            <a:ext cx="539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Case 15 : </a:t>
            </a:r>
            <a:r>
              <a:rPr lang="en-US" altLang="ko-KR" sz="1800" b="1" dirty="0">
                <a:latin typeface="Tenorite"/>
              </a:rPr>
              <a:t>long input data causes crash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   -&gt; Actual flaw of “Decode Raw Data”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FBF9B0-E4D7-4C02-9129-8AC537DBC6B2}"/>
              </a:ext>
            </a:extLst>
          </p:cNvPr>
          <p:cNvSpPr/>
          <p:nvPr/>
        </p:nvSpPr>
        <p:spPr>
          <a:xfrm>
            <a:off x="2309370" y="2146145"/>
            <a:ext cx="1740118" cy="13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334369-1C96-4BA5-8600-AA93C7B750CC}"/>
              </a:ext>
            </a:extLst>
          </p:cNvPr>
          <p:cNvSpPr/>
          <p:nvPr/>
        </p:nvSpPr>
        <p:spPr>
          <a:xfrm>
            <a:off x="2291953" y="5263815"/>
            <a:ext cx="1496276" cy="126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746944-604F-4EF6-A254-2AAEF4AE2E1B}"/>
              </a:ext>
            </a:extLst>
          </p:cNvPr>
          <p:cNvSpPr/>
          <p:nvPr/>
        </p:nvSpPr>
        <p:spPr>
          <a:xfrm>
            <a:off x="6045911" y="3948631"/>
            <a:ext cx="1740118" cy="13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245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9550" y="2785955"/>
            <a:ext cx="10172700" cy="6934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>
                <a:latin typeface="Tenorite"/>
              </a:defRPr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1122" y="754629"/>
            <a:ext cx="107546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solidFill>
                  <a:srgbClr val="FF0000"/>
                </a:solidFill>
                <a:latin typeface="Tenorite"/>
              </a:rPr>
              <a:t>Attack Scenario #AS-5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Target : </a:t>
            </a:r>
            <a:r>
              <a:rPr lang="en-US" altLang="ko-KR" sz="1800" b="1" dirty="0">
                <a:solidFill>
                  <a:srgbClr val="FF0000"/>
                </a:solidFill>
                <a:latin typeface="Tenorite"/>
              </a:rPr>
              <a:t>DoS</a:t>
            </a:r>
            <a:r>
              <a:rPr lang="en-US" altLang="ko-KR" sz="1800" b="1" dirty="0">
                <a:latin typeface="Tenorite"/>
              </a:rPr>
              <a:t> (Crashes the RUI system) with invalid inputs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Precondition : </a:t>
            </a:r>
            <a:r>
              <a:rPr lang="en-US" altLang="ko-KR" sz="1800" dirty="0">
                <a:latin typeface="Tenorite"/>
              </a:rPr>
              <a:t>Create crafted PNG file.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Step 1. </a:t>
            </a:r>
            <a:r>
              <a:rPr lang="en-US" altLang="ko-KR" sz="1800" dirty="0">
                <a:latin typeface="Tenorite"/>
              </a:rPr>
              <a:t>Overwrite the sprites-RGBA.png in Symbols directory.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Step 2. </a:t>
            </a:r>
            <a:r>
              <a:rPr lang="en-US" altLang="ko-KR" sz="1800" dirty="0">
                <a:latin typeface="Tenorite"/>
              </a:rPr>
              <a:t>Run the RUI (Exception occurred once in here).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Step 3. </a:t>
            </a:r>
            <a:r>
              <a:rPr lang="en-US" altLang="ko-KR" sz="1800" dirty="0">
                <a:latin typeface="Tenorite"/>
              </a:rPr>
              <a:t>Check the cycle Image and Run the Raw playback (or SBS Playback).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Consequence : </a:t>
            </a:r>
            <a:r>
              <a:rPr lang="en-US" altLang="ko-KR" sz="1800" dirty="0">
                <a:latin typeface="Tenorite"/>
              </a:rPr>
              <a:t>System goes unavailable with continuous exception pop-up. [VN-11]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137" y="285226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Attack Surfaces : Case 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3100" y="2833043"/>
            <a:ext cx="8367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The PNG structure (IHDR, IDAT, IEND) is valid, </a:t>
            </a:r>
            <a:br>
              <a:rPr lang="en-US" altLang="ko-KR" dirty="0"/>
            </a:br>
            <a:r>
              <a:rPr lang="en-US" altLang="ko-KR" sz="1800" b="0" dirty="0">
                <a:latin typeface="Tenorite"/>
              </a:rPr>
              <a:t>but mismatch between its declared dimensions and the actual pixel count.</a:t>
            </a:r>
            <a:endParaRPr lang="ko-KR" altLang="en-US" dirty="0"/>
          </a:p>
        </p:txBody>
      </p:sp>
      <p:sp>
        <p:nvSpPr>
          <p:cNvPr id="14" name="순서도: 문서 13"/>
          <p:cNvSpPr/>
          <p:nvPr/>
        </p:nvSpPr>
        <p:spPr>
          <a:xfrm>
            <a:off x="304800" y="2880668"/>
            <a:ext cx="1638300" cy="55191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>
                <a:latin typeface="Tenorite"/>
              </a:defRPr>
            </a:pPr>
            <a:r>
              <a:rPr lang="en-US" altLang="ko-KR" sz="1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norite"/>
              </a:rPr>
              <a:t>Crafted PNG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3691" r="34263" b="57611"/>
          <a:stretch/>
        </p:blipFill>
        <p:spPr>
          <a:xfrm>
            <a:off x="209551" y="3574087"/>
            <a:ext cx="4991100" cy="28017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68" y="4509996"/>
            <a:ext cx="4991797" cy="119079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194565" y="6375808"/>
            <a:ext cx="5320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Insecure code : Insufficient input data validation </a:t>
            </a:r>
            <a:endParaRPr lang="ko-KR" altLang="en-US"/>
          </a:p>
        </p:txBody>
      </p:sp>
      <p:pic>
        <p:nvPicPr>
          <p:cNvPr id="25" name="infin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8160" y="4152891"/>
            <a:ext cx="3943350" cy="19050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022168" y="6139617"/>
            <a:ext cx="3066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 err="1">
                <a:latin typeface="Tenorite"/>
              </a:rPr>
              <a:t>DoS</a:t>
            </a:r>
            <a:r>
              <a:rPr lang="en-US" altLang="ko-KR" sz="1800" b="0" dirty="0">
                <a:latin typeface="Tenorite"/>
              </a:rPr>
              <a:t> : Infinite Error pop-up </a:t>
            </a:r>
            <a:endParaRPr lang="ko-KR" altLang="en-US"/>
          </a:p>
        </p:txBody>
      </p:sp>
      <p:sp>
        <p:nvSpPr>
          <p:cNvPr id="6" name="실행 단추: 끝으로 이동 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FCEEC75-C9D5-540A-4AFC-F319911F4F69}"/>
              </a:ext>
            </a:extLst>
          </p:cNvPr>
          <p:cNvSpPr/>
          <p:nvPr/>
        </p:nvSpPr>
        <p:spPr>
          <a:xfrm>
            <a:off x="11758537" y="110065"/>
            <a:ext cx="266700" cy="292608"/>
          </a:xfrm>
          <a:prstGeom prst="actionButtonEnd">
            <a:avLst/>
          </a:prstGeom>
          <a:solidFill>
            <a:srgbClr val="FF0000">
              <a:alpha val="2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1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122" y="671669"/>
            <a:ext cx="107546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Tenorite"/>
              </a:rPr>
              <a:t>Attack Scenario #AS-6</a:t>
            </a:r>
          </a:p>
          <a:p>
            <a:r>
              <a:rPr lang="en-US" altLang="ko-KR" b="1" dirty="0">
                <a:latin typeface="Tenorite"/>
              </a:rPr>
              <a:t>Target : </a:t>
            </a:r>
            <a:r>
              <a:rPr lang="en-US" altLang="ko-KR" b="1" dirty="0">
                <a:solidFill>
                  <a:srgbClr val="FF0000"/>
                </a:solidFill>
                <a:latin typeface="Tenorite"/>
              </a:rPr>
              <a:t>Command injection</a:t>
            </a:r>
            <a:r>
              <a:rPr lang="en-US" altLang="ko-KR" dirty="0">
                <a:latin typeface="Tenorite"/>
              </a:rPr>
              <a:t> &amp; Execute arbitrary command</a:t>
            </a:r>
          </a:p>
          <a:p>
            <a:r>
              <a:rPr lang="en-US" altLang="ko-KR" b="1" dirty="0">
                <a:latin typeface="Tenorite"/>
              </a:rPr>
              <a:t>Precondition : </a:t>
            </a:r>
            <a:r>
              <a:rPr lang="en-US" altLang="ko-KR" dirty="0">
                <a:latin typeface="Tenorite"/>
              </a:rPr>
              <a:t>Attacker has access to the RUI on the Windows PC.</a:t>
            </a:r>
          </a:p>
          <a:p>
            <a:r>
              <a:rPr lang="en-US" altLang="ko-KR" b="1" dirty="0">
                <a:latin typeface="Tenorite"/>
              </a:rPr>
              <a:t>Step 1. </a:t>
            </a:r>
            <a:r>
              <a:rPr lang="en-US" altLang="ko-KR" dirty="0">
                <a:latin typeface="Tenorite"/>
              </a:rPr>
              <a:t>Establish MITM Position for 80 port.</a:t>
            </a:r>
          </a:p>
          <a:p>
            <a:r>
              <a:rPr lang="en-US" altLang="ko-KR" b="1" dirty="0">
                <a:latin typeface="Tenorite"/>
              </a:rPr>
              <a:t>Step 2. Redirect the 80 port to fake server.</a:t>
            </a:r>
          </a:p>
          <a:p>
            <a:r>
              <a:rPr lang="en-US" altLang="ko-KR" b="1" dirty="0">
                <a:latin typeface="Tenorite"/>
              </a:rPr>
              <a:t>Step 3. </a:t>
            </a:r>
            <a:r>
              <a:rPr lang="en-US" altLang="ko-KR" dirty="0">
                <a:latin typeface="Tenorite"/>
              </a:rPr>
              <a:t>In the "Port" textbox, input the malicious command (link with ‘&amp;’)</a:t>
            </a:r>
          </a:p>
          <a:p>
            <a:r>
              <a:rPr lang="en-US" altLang="ko-KR" b="1" dirty="0">
                <a:latin typeface="Tenorite"/>
              </a:rPr>
              <a:t>Step 4. </a:t>
            </a:r>
            <a:r>
              <a:rPr lang="en-US" altLang="ko-KR" dirty="0">
                <a:latin typeface="Tenorite"/>
              </a:rPr>
              <a:t>Click the ”SYSTEM HEALTH” button.</a:t>
            </a:r>
          </a:p>
          <a:p>
            <a:r>
              <a:rPr lang="en-US" altLang="ko-KR" b="1" dirty="0">
                <a:latin typeface="Tenorite"/>
              </a:rPr>
              <a:t>Consequence : </a:t>
            </a:r>
            <a:r>
              <a:rPr lang="en-US" altLang="ko-KR" dirty="0">
                <a:latin typeface="Tenorite"/>
              </a:rPr>
              <a:t>The attacker successfully executes an arbitrary command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137" y="294280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enorite"/>
              </a:rPr>
              <a:t>Attack Surfaces : Case 6</a:t>
            </a:r>
            <a:endParaRPr lang="ko-KR" altLang="en-US">
              <a:latin typeface="Tenorit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C0B01-50D9-42C5-9720-71EF6D2679D8}" type="slidenum">
              <a:rPr lang="ko-KR" altLang="en-US" sz="1800" smtClean="0">
                <a:latin typeface="Tenorite"/>
              </a:rPr>
              <a:t>18</a:t>
            </a:fld>
            <a:endParaRPr lang="ko-KR" altLang="en-US" sz="1800" dirty="0">
              <a:latin typeface="Tenorite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29001" y="2887756"/>
            <a:ext cx="11803912" cy="3871570"/>
            <a:chOff x="129001" y="2520364"/>
            <a:chExt cx="11803912" cy="38715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r="22715" b="40088"/>
            <a:stretch/>
          </p:blipFill>
          <p:spPr>
            <a:xfrm>
              <a:off x="129001" y="2520364"/>
              <a:ext cx="5004974" cy="286126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76626" y="5468604"/>
              <a:ext cx="317022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enorite"/>
                </a:rPr>
                <a:t>Insecure code :</a:t>
              </a:r>
            </a:p>
            <a:p>
              <a:r>
                <a:rPr lang="en-US" altLang="ko-KR" dirty="0">
                  <a:latin typeface="Tenorite"/>
                </a:rPr>
                <a:t>  - </a:t>
              </a:r>
              <a:r>
                <a:rPr lang="en-US" altLang="ko-KR" dirty="0" err="1">
                  <a:latin typeface="Tenorite"/>
                </a:rPr>
                <a:t>WinExec</a:t>
              </a:r>
              <a:r>
                <a:rPr lang="en-US" altLang="ko-KR" dirty="0">
                  <a:latin typeface="Tenorite"/>
                </a:rPr>
                <a:t>()</a:t>
              </a:r>
            </a:p>
            <a:p>
              <a:r>
                <a:rPr lang="en-US" altLang="ko-KR" dirty="0">
                  <a:latin typeface="Tenorite"/>
                </a:rPr>
                <a:t>  - </a:t>
              </a:r>
              <a:r>
                <a:rPr lang="en-US" altLang="ko-KR" dirty="0" err="1">
                  <a:latin typeface="Tenorite"/>
                </a:rPr>
                <a:t>StrToIntDef</a:t>
              </a:r>
              <a:r>
                <a:rPr lang="en-US" altLang="ko-KR" dirty="0">
                  <a:latin typeface="Tenorite"/>
                </a:rPr>
                <a:t> : Default port</a:t>
              </a:r>
              <a:endParaRPr lang="ko-KR" altLang="en-US">
                <a:latin typeface="Tenorite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571" y="3062036"/>
              <a:ext cx="2901324" cy="2004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5307096" y="5468604"/>
              <a:ext cx="2209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enorite"/>
                </a:rPr>
                <a:t>No input validation</a:t>
              </a:r>
              <a:endParaRPr lang="ko-KR" altLang="en-US">
                <a:latin typeface="Tenorite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rcRect l="2805" r="2576"/>
            <a:stretch/>
          </p:blipFill>
          <p:spPr>
            <a:xfrm>
              <a:off x="273804" y="3446262"/>
              <a:ext cx="4966617" cy="1620509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/>
            <a:srcRect r="6699"/>
            <a:stretch/>
          </p:blipFill>
          <p:spPr>
            <a:xfrm>
              <a:off x="8350969" y="2563906"/>
              <a:ext cx="3581944" cy="2724530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8455744" y="5469916"/>
              <a:ext cx="31692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enorite"/>
                </a:rPr>
                <a:t>Executes arbitrary command</a:t>
              </a:r>
              <a:endParaRPr lang="ko-KR" altLang="en-US">
                <a:latin typeface="Tenorite"/>
              </a:endParaRPr>
            </a:p>
          </p:txBody>
        </p:sp>
      </p:grpSp>
      <p:sp>
        <p:nvSpPr>
          <p:cNvPr id="5" name="실행 단추: 끝으로 이동 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15F92C5F-C3BD-2A1B-2BD3-A486A51E2BA1}"/>
              </a:ext>
            </a:extLst>
          </p:cNvPr>
          <p:cNvSpPr/>
          <p:nvPr/>
        </p:nvSpPr>
        <p:spPr>
          <a:xfrm>
            <a:off x="11758537" y="110065"/>
            <a:ext cx="266700" cy="292608"/>
          </a:xfrm>
          <a:prstGeom prst="actionButtonEnd">
            <a:avLst/>
          </a:prstGeom>
          <a:solidFill>
            <a:srgbClr val="FF0000">
              <a:alpha val="2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5735E-9010-4C71-8D01-5624FF187BD9}"/>
              </a:ext>
            </a:extLst>
          </p:cNvPr>
          <p:cNvSpPr/>
          <p:nvPr/>
        </p:nvSpPr>
        <p:spPr>
          <a:xfrm>
            <a:off x="9584590" y="3693812"/>
            <a:ext cx="894829" cy="213768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Calculator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BE2C9A-8AC1-4993-B31E-29D6963073D2}"/>
              </a:ext>
            </a:extLst>
          </p:cNvPr>
          <p:cNvSpPr/>
          <p:nvPr/>
        </p:nvSpPr>
        <p:spPr>
          <a:xfrm>
            <a:off x="627245" y="5167831"/>
            <a:ext cx="781608" cy="210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287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2BD6A2-0625-4B19-8117-AEB667C0DFF8}"/>
              </a:ext>
            </a:extLst>
          </p:cNvPr>
          <p:cNvSpPr/>
          <p:nvPr/>
        </p:nvSpPr>
        <p:spPr>
          <a:xfrm>
            <a:off x="117703" y="388112"/>
            <a:ext cx="7256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Result Video</a:t>
            </a:r>
          </a:p>
        </p:txBody>
      </p:sp>
      <p:pic>
        <p:nvPicPr>
          <p:cNvPr id="8" name="output">
            <a:hlinkClick r:id="" action="ppaction://media"/>
            <a:extLst>
              <a:ext uri="{FF2B5EF4-FFF2-40B4-BE49-F238E27FC236}">
                <a16:creationId xmlns:a16="http://schemas.microsoft.com/office/drawing/2014/main" id="{C0A556AE-E5E7-40CC-B63B-58FFFBCE9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9726" y="757444"/>
            <a:ext cx="9978483" cy="5612897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14A4CF6E-58B1-4270-97C4-C70CFAE5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62C0B01-50D9-42C5-9720-71EF6D2679D8}" type="slidenum">
              <a:rPr lang="ko-KR" altLang="en-US" sz="1800" smtClean="0">
                <a:latin typeface="Tenorite"/>
              </a:rPr>
              <a:t>19</a:t>
            </a:fld>
            <a:endParaRPr lang="ko-KR" altLang="en-US" sz="1800" dirty="0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365978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>
                <a:latin typeface="Tenorite"/>
              </a:defRPr>
            </a:pPr>
            <a:r>
              <a:rPr lang="en-US" altLang="ko-KR" sz="2800" b="1" dirty="0">
                <a:latin typeface="Tenorite"/>
              </a:rPr>
              <a:t>Security Team3 – Security Fighters</a:t>
            </a:r>
            <a:endParaRPr lang="ko-KR" altLang="en-US" sz="1800" dirty="0"/>
          </a:p>
        </p:txBody>
      </p:sp>
      <p:pic>
        <p:nvPicPr>
          <p:cNvPr id="28" name="그림 개체 틀 2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9" b="6319"/>
          <a:stretch>
            <a:fillRect/>
          </a:stretch>
        </p:blipFill>
        <p:spPr>
          <a:xfrm>
            <a:off x="1877176" y="2428875"/>
            <a:ext cx="1066800" cy="1066800"/>
          </a:xfrm>
        </p:spPr>
      </p:pic>
      <p:pic>
        <p:nvPicPr>
          <p:cNvPr id="29" name="그림 개체 틀 28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 b="2597"/>
          <a:stretch>
            <a:fillRect/>
          </a:stretch>
        </p:blipFill>
        <p:spPr>
          <a:xfrm>
            <a:off x="4226270" y="2428875"/>
            <a:ext cx="1066800" cy="1066800"/>
          </a:xfrm>
        </p:spPr>
      </p:pic>
      <p:pic>
        <p:nvPicPr>
          <p:cNvPr id="30" name="그림 개체 틀 29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4" b="8924"/>
          <a:stretch>
            <a:fillRect/>
          </a:stretch>
        </p:blipFill>
        <p:spPr/>
      </p:pic>
      <p:pic>
        <p:nvPicPr>
          <p:cNvPr id="31" name="그림 개체 틀 30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 b="6847"/>
          <a:stretch>
            <a:fillRect/>
          </a:stretch>
        </p:blipFill>
        <p:spPr/>
      </p:pic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Dan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 err="1">
                <a:latin typeface="Tenorite"/>
              </a:rPr>
              <a:t>Sanju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DK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Jo</a:t>
            </a:r>
            <a:endParaRPr lang="ko-KR" altLang="en-US"/>
          </a:p>
        </p:txBody>
      </p:sp>
      <p:pic>
        <p:nvPicPr>
          <p:cNvPr id="32" name="그림 개체 틀 31"/>
          <p:cNvPicPr>
            <a:picLocks noGrp="1" noChangeAspect="1"/>
          </p:cNvPicPr>
          <p:nvPr>
            <p:ph type="pic" sz="quarter" idx="2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0" b="6700"/>
          <a:stretch>
            <a:fillRect/>
          </a:stretch>
        </p:blipFill>
        <p:spPr/>
      </p:pic>
      <p:pic>
        <p:nvPicPr>
          <p:cNvPr id="33" name="그림 개체 틀 32"/>
          <p:cNvPicPr>
            <a:picLocks noGrp="1" noChangeAspect="1"/>
          </p:cNvPicPr>
          <p:nvPr>
            <p:ph type="pic" sz="quarter" idx="27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3" b="15753"/>
          <a:stretch>
            <a:fillRect/>
          </a:stretch>
        </p:blipFill>
        <p:spPr/>
      </p:pic>
      <p:sp>
        <p:nvSpPr>
          <p:cNvPr id="16" name="텍스트 개체 틀 15"/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 err="1">
                <a:latin typeface="Tenorite"/>
              </a:rPr>
              <a:t>Baek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Hong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C0B01-50D9-42C5-9720-71EF6D2679D8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0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Tenorite"/>
              </a:defRPr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Carnegie Mellon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608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41163"/>
              </p:ext>
            </p:extLst>
          </p:nvPr>
        </p:nvGraphicFramePr>
        <p:xfrm>
          <a:off x="508000" y="723787"/>
          <a:ext cx="11207748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898">
                  <a:extLst>
                    <a:ext uri="{9D8B030D-6E8A-4147-A177-3AD203B41FA5}">
                      <a16:colId xmlns:a16="http://schemas.microsoft.com/office/drawing/2014/main" val="3723530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Summary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Consequences / Impact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Proof of Concept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Slide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AS-1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Attack PI network thread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TCP/IP stack and connection logic of “</a:t>
                      </a:r>
                      <a:r>
                        <a:rPr lang="en-US" altLang="ko-KR" sz="1200" dirty="0" err="1"/>
                        <a:t>adsbhub</a:t>
                      </a:r>
                      <a:r>
                        <a:rPr lang="en-US" altLang="ko-KR" sz="1200" dirty="0"/>
                        <a:t>” network thread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Failure of the server connection from client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Denial of Service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Sync flood attack</a:t>
                      </a:r>
                    </a:p>
                    <a:p>
                      <a:pPr latinLnBrk="1"/>
                      <a:r>
                        <a:rPr lang="en-US" altLang="ko-KR" sz="1050" dirty="0"/>
                        <a:t> - hping3 -d 120 -S -w 64 -p 30002 --flood --rand-source 172.20.3.156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hlinkClick r:id="rId3" action="ppaction://hlinksldjump"/>
                        </a:rPr>
                        <a:t>5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AS-2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Tampering server health status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TCP network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Tampering server status(health)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Data Tampering / Spoofing/Repudiation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MITM attack</a:t>
                      </a:r>
                    </a:p>
                    <a:p>
                      <a:pPr latinLnBrk="1"/>
                      <a:r>
                        <a:rPr lang="en-US" altLang="ko-KR" sz="1050" dirty="0"/>
                        <a:t> - </a:t>
                      </a:r>
                      <a:r>
                        <a:rPr lang="en-US" altLang="ko-KR" sz="1050" dirty="0" err="1"/>
                        <a:t>bettercap</a:t>
                      </a:r>
                      <a:r>
                        <a:rPr lang="en-US" altLang="ko-KR" sz="1050" dirty="0"/>
                        <a:t> -</a:t>
                      </a:r>
                      <a:r>
                        <a:rPr lang="en-US" altLang="ko-KR" sz="1050" dirty="0" err="1"/>
                        <a:t>iface</a:t>
                      </a:r>
                      <a:r>
                        <a:rPr lang="en-US" altLang="ko-KR" sz="1050" dirty="0"/>
                        <a:t> enp0s3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hlinkClick r:id="rId4" action="ppaction://hlinksldjump"/>
                        </a:rPr>
                        <a:t>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AS-3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TCP Session Hijacking and send fake data to client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TCP network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TCP Session Hijacking</a:t>
                      </a:r>
                    </a:p>
                    <a:p>
                      <a:pPr latinLnBrk="1"/>
                      <a:r>
                        <a:rPr lang="en-US" altLang="ko-KR" sz="1200" dirty="0"/>
                        <a:t> - send fake packet to client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Data Tampering / Spoofing/Repudiation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TCP Session Hijacking</a:t>
                      </a:r>
                    </a:p>
                    <a:p>
                      <a:pPr latinLnBrk="1"/>
                      <a:r>
                        <a:rPr lang="en-US" altLang="ko-KR" sz="1200" dirty="0"/>
                        <a:t>- redirect port and replay captured data using </a:t>
                      </a:r>
                      <a:r>
                        <a:rPr lang="en-US" altLang="ko-KR" sz="1200" dirty="0" err="1"/>
                        <a:t>WireShark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hlinkClick r:id="rId5" action="ppaction://hlinksldjump"/>
                        </a:rPr>
                        <a:t>11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AS-4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Tamper recorded data and make DoS.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RUI DecodeRawADS_B.cpp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50" dirty="0" err="1"/>
                        <a:t>decode_RAW_message</a:t>
                      </a:r>
                      <a:r>
                        <a:rPr lang="en-US" altLang="ko-KR" sz="1050" dirty="0"/>
                        <a:t>()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50" dirty="0"/>
                        <a:t>Line 420 (</a:t>
                      </a:r>
                      <a:r>
                        <a:rPr lang="en-US" altLang="ko-KR" sz="1050" dirty="0" err="1"/>
                        <a:t>strcpy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RUI crash by buffer overflow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Denial of Service / </a:t>
                      </a:r>
                    </a:p>
                    <a:p>
                      <a:pPr latinLnBrk="1"/>
                      <a:r>
                        <a:rPr lang="en-US" altLang="ko-KR" sz="1200" dirty="0"/>
                        <a:t>Information Disclosure /</a:t>
                      </a:r>
                    </a:p>
                    <a:p>
                      <a:pPr latinLnBrk="1"/>
                      <a:r>
                        <a:rPr lang="en-US" altLang="ko-KR" sz="1200" dirty="0"/>
                        <a:t>Data Tampering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Tamper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raw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record data of </a:t>
                      </a:r>
                      <a:r>
                        <a:rPr lang="en-US" altLang="ko-KR" sz="1200" dirty="0" err="1"/>
                        <a:t>flightinfo</a:t>
                      </a:r>
                      <a:r>
                        <a:rPr lang="en-US" altLang="ko-KR" sz="1200" dirty="0"/>
                        <a:t>(more than 512 byte) and </a:t>
                      </a:r>
                      <a:r>
                        <a:rPr lang="en-US" altLang="ko-KR" sz="1200" dirty="0" err="1"/>
                        <a:t>and</a:t>
                      </a:r>
                      <a:r>
                        <a:rPr lang="en-US" altLang="ko-KR" sz="1200" dirty="0"/>
                        <a:t> playback.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hlinkClick r:id="rId6" action="ppaction://hlinksldjump"/>
                        </a:rPr>
                        <a:t>14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AS-5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DoS attack using tampered PNG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RUI ntds2d.cpp</a:t>
                      </a: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MakeAirplaneImages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- Line 53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Crash occurs when loading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png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file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Denial of Service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Create crafted PNG file and overwrite the file under “Symbols” and load.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hlinkClick r:id="rId7" action="ppaction://hlinksldjump"/>
                        </a:rPr>
                        <a:t>17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087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AS-6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Command Injection using system health port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RUI DisplayGUI.cpp</a:t>
                      </a:r>
                    </a:p>
                    <a:p>
                      <a:pPr latinLnBrk="1"/>
                      <a:r>
                        <a:rPr lang="en-US" altLang="ko-KR" sz="1050" dirty="0"/>
                        <a:t> - </a:t>
                      </a:r>
                      <a:r>
                        <a:rPr lang="en-US" altLang="ko-KR" sz="1050" dirty="0" err="1"/>
                        <a:t>system_healthClick</a:t>
                      </a:r>
                      <a:r>
                        <a:rPr lang="en-US" altLang="ko-KR" sz="1050" dirty="0"/>
                        <a:t>()</a:t>
                      </a:r>
                    </a:p>
                    <a:p>
                      <a:pPr latinLnBrk="1"/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- Line 1844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Execute Arbitrary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Arbitrary Code /</a:t>
                      </a:r>
                    </a:p>
                    <a:p>
                      <a:pPr latinLnBrk="1"/>
                      <a:r>
                        <a:rPr lang="en-US" altLang="ko-KR" sz="1200" dirty="0"/>
                        <a:t>Command Execution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Type arbitrary command into “System Health Port”.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hlinkClick r:id="rId8" action="ppaction://hlinksldjump"/>
                        </a:rPr>
                        <a:t>18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27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AP-1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Tamper network packet and make DoS.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RUI DecodeRawADS_B.cpp</a:t>
                      </a: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decode_RAW_message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- Line 420 (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strcpy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RUI crash by buffer overflow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Denial of Service / 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Information Disclosure /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Data Tampering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Tamper network packet(more than 512 byte) and send via TCP proxy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hlinkClick r:id="rId9" action="ppaction://hlinksldjump"/>
                        </a:rPr>
                        <a:t>25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81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AP-2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Tampering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BigQuery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Disclosure the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BigQuery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private key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YourJsonFile.json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Unauthorized access to and manipulation of 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Google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BigQuery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Information Disclosure /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Data Tampering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Tamper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BigQuery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data.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Using exposed key, send query to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BigQuery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server.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hlinkClick r:id="rId10" action="ppaction://hlinksldjump"/>
                        </a:rPr>
                        <a:t>27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6178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50874" y="328328"/>
            <a:ext cx="2336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ko-KR" altLang="en-US" sz="2000" b="1" dirty="0">
                <a:latin typeface="Tenorite"/>
              </a:rPr>
              <a:t>Results and Analysis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BF9D7-7349-4017-87C6-8E68AD3988D9}"/>
              </a:ext>
            </a:extLst>
          </p:cNvPr>
          <p:cNvSpPr/>
          <p:nvPr/>
        </p:nvSpPr>
        <p:spPr>
          <a:xfrm>
            <a:off x="508000" y="1369147"/>
            <a:ext cx="11207748" cy="36227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85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589" y="1648516"/>
            <a:ext cx="1075082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2000" dirty="0">
                <a:latin typeface="Tenorite"/>
              </a:rPr>
              <a:t>1. </a:t>
            </a:r>
            <a:r>
              <a:rPr lang="en-US" altLang="ko-KR" sz="2000" dirty="0"/>
              <a:t>Static</a:t>
            </a:r>
            <a:r>
              <a:rPr lang="ko-KR" altLang="en-US" sz="2000" dirty="0"/>
              <a:t> </a:t>
            </a:r>
            <a:r>
              <a:rPr lang="en-US" altLang="ko-KR" sz="2000" dirty="0"/>
              <a:t>analysis found many issues, and fuzz testing helped us which vulnerabilities are actually reachable.</a:t>
            </a:r>
            <a:endParaRPr lang="en-US" altLang="ko-KR" sz="2000" dirty="0">
              <a:latin typeface="Tenorite"/>
            </a:endParaRPr>
          </a:p>
          <a:p>
            <a:pPr marL="285750" indent="-285750">
              <a:buFontTx/>
              <a:buChar char="-"/>
              <a:defRPr sz="1800">
                <a:latin typeface="Tenorite"/>
              </a:defRPr>
            </a:pPr>
            <a:endParaRPr lang="en-US" altLang="ko-KR" sz="200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r>
              <a:rPr lang="en-US" altLang="ko-KR" sz="2000" dirty="0">
                <a:latin typeface="Tenorite"/>
              </a:rPr>
              <a:t>2. </a:t>
            </a:r>
            <a:r>
              <a:rPr lang="en-US" altLang="ko-KR" sz="2000" dirty="0"/>
              <a:t>It is too easy to hack just by following AI, so security has become more important.</a:t>
            </a:r>
            <a:endParaRPr lang="en-US" altLang="ko-KR" sz="200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endParaRPr lang="en-US" altLang="ko-KR" sz="200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r>
              <a:rPr lang="en-US" altLang="ko-KR" sz="2000" dirty="0">
                <a:latin typeface="Tenorite"/>
              </a:rPr>
              <a:t>3. Do not under-estimate the activity to reduce vulnerability even if it makes you bothered.</a:t>
            </a:r>
          </a:p>
          <a:p>
            <a:pPr>
              <a:defRPr sz="1800">
                <a:latin typeface="Tenorite"/>
              </a:defRPr>
            </a:pPr>
            <a:endParaRPr lang="en-US" altLang="ko-KR" sz="200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r>
              <a:rPr lang="en-US" altLang="ko-KR" sz="2000" dirty="0">
                <a:latin typeface="Tenorite"/>
              </a:rPr>
              <a:t>4. </a:t>
            </a:r>
            <a:r>
              <a:rPr lang="en-US" altLang="ko-KR" sz="2000" dirty="0"/>
              <a:t>We directly experienced how security misconfigurations can quickly turn into real attack vectors in cloud environments, leading to data breaches or service tampering.</a:t>
            </a:r>
            <a:endParaRPr lang="en-US" altLang="ko-KR" sz="200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endParaRPr lang="en-US" altLang="ko-KR" sz="200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r>
              <a:rPr lang="en-US" altLang="ko-KR" sz="2000" dirty="0">
                <a:latin typeface="Tenorite"/>
              </a:rPr>
              <a:t>5. </a:t>
            </a:r>
            <a:r>
              <a:rPr lang="en-US" altLang="ko-KR" sz="2000" dirty="0"/>
              <a:t>Security is an Ongoing Journey. We realized that there is no beginning or end. We simply have to keep pushing forward. Attackers certainly are.</a:t>
            </a:r>
            <a:endParaRPr lang="en-US" altLang="ko-KR" sz="2000" b="0" dirty="0">
              <a:latin typeface="Tenorite"/>
            </a:endParaRPr>
          </a:p>
          <a:p>
            <a:pPr>
              <a:defRPr sz="1800">
                <a:latin typeface="Tenorite"/>
              </a:defRPr>
            </a:pPr>
            <a:r>
              <a:rPr lang="en-US" altLang="ko-KR" sz="2000" b="0" dirty="0">
                <a:latin typeface="Tenorite"/>
              </a:rPr>
              <a:t> 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566761" y="678756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2400" b="1" dirty="0">
                <a:latin typeface="Tenorite"/>
              </a:rPr>
              <a:t>Lesson Learned</a:t>
            </a:r>
            <a:endParaRPr lang="ko-KR" altLang="en-US" sz="2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04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879909-9922-449E-B8D8-B3C23E7D79BE}"/>
              </a:ext>
            </a:extLst>
          </p:cNvPr>
          <p:cNvSpPr txBox="1"/>
          <p:nvPr/>
        </p:nvSpPr>
        <p:spPr>
          <a:xfrm>
            <a:off x="1062037" y="2645358"/>
            <a:ext cx="100679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>
                <a:latin typeface="Tenorite"/>
              </a:defRPr>
            </a:pPr>
            <a:r>
              <a:rPr lang="en-US" altLang="ko-KR" sz="6600" dirty="0"/>
              <a:t>Q &amp; A</a:t>
            </a:r>
            <a:endParaRPr lang="ko-KR" altLang="en-US" sz="6600" dirty="0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D17770BC-A7A8-4767-9C8A-A3F37C4A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10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334E19-4DBE-4F6D-936A-9BE5079EC726}"/>
              </a:ext>
            </a:extLst>
          </p:cNvPr>
          <p:cNvSpPr txBox="1"/>
          <p:nvPr/>
        </p:nvSpPr>
        <p:spPr>
          <a:xfrm>
            <a:off x="1062037" y="2645358"/>
            <a:ext cx="100679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>
                <a:latin typeface="Tenorite"/>
              </a:defRPr>
            </a:pPr>
            <a:r>
              <a:rPr lang="en-US" altLang="ko-KR" sz="6600" dirty="0"/>
              <a:t>Appendix</a:t>
            </a:r>
            <a:endParaRPr lang="ko-KR" altLang="en-US" sz="6600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2FAB45E6-B4E1-4C8D-8172-B44EAD66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170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7E9BEC2-C1B3-499E-A5E3-BF70141D0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576184"/>
            <a:ext cx="9895110" cy="1924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125137" y="715546"/>
            <a:ext cx="8278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Information Disclosure and </a:t>
            </a:r>
            <a:r>
              <a:rPr lang="en-US" altLang="ko-KR" sz="1800" b="0" dirty="0" err="1">
                <a:latin typeface="Tenorite"/>
              </a:rPr>
              <a:t>DoS</a:t>
            </a:r>
            <a:r>
              <a:rPr lang="en-US" altLang="ko-KR" sz="1800" b="0" dirty="0">
                <a:latin typeface="Tenorite"/>
              </a:rPr>
              <a:t> via Raw Data Tampering on Raspberry 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137" y="285226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[Appendix] Attack Surfaces : Case 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37" y="1145866"/>
            <a:ext cx="88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Threat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266700" y="3668058"/>
            <a:ext cx="540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Information Disclosure, Denial of Service (</a:t>
            </a:r>
            <a:r>
              <a:rPr lang="en-US" altLang="ko-KR" sz="1800" b="0" dirty="0" err="1">
                <a:latin typeface="Tenorite"/>
              </a:rPr>
              <a:t>DoS</a:t>
            </a:r>
            <a:r>
              <a:rPr lang="en-US" altLang="ko-KR" sz="1800" b="0" dirty="0">
                <a:latin typeface="Tenorite"/>
              </a:rPr>
              <a:t>), Data Tampering</a:t>
            </a:r>
            <a:endParaRPr lang="ko-KR" alt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125137" y="4054189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Security Flaws</a:t>
            </a:r>
            <a:endParaRPr lang="ko-KR" altLang="en-US" b="1"/>
          </a:p>
        </p:txBody>
      </p:sp>
      <p:sp>
        <p:nvSpPr>
          <p:cNvPr id="12" name="TextBox 11"/>
          <p:cNvSpPr txBox="1"/>
          <p:nvPr/>
        </p:nvSpPr>
        <p:spPr>
          <a:xfrm flipH="1">
            <a:off x="266700" y="4544488"/>
            <a:ext cx="5304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Unauthenticated port access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lack of encryption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weak session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71460" y="4054189"/>
            <a:ext cx="177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Attack Vectors</a:t>
            </a:r>
            <a:endParaRPr lang="ko-KR" altLang="en-US" b="1"/>
          </a:p>
        </p:txBody>
      </p:sp>
      <p:sp>
        <p:nvSpPr>
          <p:cNvPr id="17" name="TextBox 16"/>
          <p:cNvSpPr txBox="1"/>
          <p:nvPr/>
        </p:nvSpPr>
        <p:spPr>
          <a:xfrm flipH="1">
            <a:off x="5401340" y="4544487"/>
            <a:ext cx="5861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Intercept and modify raw data in transit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Inject oversized or malformed data to trigger buffer overflow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Cause information disclosure, denial of service, or data manipulation</a:t>
            </a:r>
          </a:p>
        </p:txBody>
      </p:sp>
    </p:spTree>
    <p:extLst>
      <p:ext uri="{BB962C8B-B14F-4D97-AF65-F5344CB8AC3E}">
        <p14:creationId xmlns:p14="http://schemas.microsoft.com/office/powerpoint/2010/main" val="793573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5137" y="581322"/>
            <a:ext cx="8278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Information Disclosure and </a:t>
            </a:r>
            <a:r>
              <a:rPr lang="en-US" altLang="ko-KR" sz="1800" b="0" dirty="0" err="1">
                <a:latin typeface="Tenorite"/>
              </a:rPr>
              <a:t>DoS</a:t>
            </a:r>
            <a:r>
              <a:rPr lang="en-US" altLang="ko-KR" sz="1800" b="0" dirty="0">
                <a:latin typeface="Tenorite"/>
              </a:rPr>
              <a:t> via Raw Data Tampering on Raspberry 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137" y="285226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[Appendix] Attack </a:t>
            </a:r>
            <a:r>
              <a:rPr lang="en-US" altLang="ko-KR" sz="1800" b="0" dirty="0">
                <a:latin typeface="Tenorite"/>
              </a:rPr>
              <a:t>Surfaces : Case 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5137" y="860640"/>
            <a:ext cx="336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[Appendix] </a:t>
            </a:r>
            <a:r>
              <a:rPr lang="en-US" altLang="ko-KR" sz="1800" b="1" dirty="0">
                <a:solidFill>
                  <a:srgbClr val="FF0000"/>
                </a:solidFill>
                <a:latin typeface="Tenorite"/>
              </a:rPr>
              <a:t>Attack Scenario #AP-1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7" y="1229972"/>
            <a:ext cx="9176657" cy="27207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7" y="3999752"/>
            <a:ext cx="9176657" cy="27938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9401531" y="1230434"/>
            <a:ext cx="2790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Attacker intercepts ADS-B data via a TCP proxy and replaces specific patterns like "8D" with a long string of "A"s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401531" y="4100862"/>
            <a:ext cx="27160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With this, we confirmed that the Windows application crashes.</a:t>
            </a:r>
            <a:endParaRPr lang="ko-KR" altLang="en-US" sz="1400"/>
          </a:p>
        </p:txBody>
      </p:sp>
      <p:sp>
        <p:nvSpPr>
          <p:cNvPr id="4" name="실행 단추: 끝으로 이동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3B43499-D029-7A89-826A-766D177E8E06}"/>
              </a:ext>
            </a:extLst>
          </p:cNvPr>
          <p:cNvSpPr/>
          <p:nvPr/>
        </p:nvSpPr>
        <p:spPr>
          <a:xfrm>
            <a:off x="11758537" y="110065"/>
            <a:ext cx="266700" cy="292608"/>
          </a:xfrm>
          <a:prstGeom prst="actionButtonEnd">
            <a:avLst/>
          </a:prstGeom>
          <a:solidFill>
            <a:srgbClr val="FF0000">
              <a:alpha val="2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C66FDBB-4C42-4981-9C12-B06C96F5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931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137" y="706675"/>
            <a:ext cx="247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RUI &lt;-&gt; Google </a:t>
            </a:r>
            <a:r>
              <a:rPr lang="en-US" altLang="ko-KR" sz="1800" b="0" dirty="0" err="1">
                <a:latin typeface="Tenorite"/>
              </a:rPr>
              <a:t>Bigquery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5137" y="285226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[Appendix] Attack </a:t>
            </a:r>
            <a:r>
              <a:rPr lang="en-US" altLang="ko-KR" sz="1800" b="0" dirty="0">
                <a:latin typeface="Tenorite"/>
              </a:rPr>
              <a:t>Surfaces : Case 5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5137" y="1145866"/>
            <a:ext cx="88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Threat</a:t>
            </a:r>
            <a:endParaRPr lang="ko-KR" alt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125137" y="4011723"/>
            <a:ext cx="4926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Unauthorized access to and manipulation of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Google </a:t>
            </a:r>
            <a:r>
              <a:rPr lang="en-US" altLang="ko-KR" sz="1800" b="0" dirty="0" err="1">
                <a:latin typeface="Tenorite"/>
              </a:rPr>
              <a:t>BigQuery</a:t>
            </a:r>
            <a:r>
              <a:rPr lang="en-US" altLang="ko-KR" sz="1800" b="0" dirty="0">
                <a:latin typeface="Tenorite"/>
              </a:rPr>
              <a:t> data.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5840730" y="731520"/>
            <a:ext cx="0" cy="5989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058" y="860640"/>
            <a:ext cx="16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Security Flaw</a:t>
            </a:r>
            <a:endParaRPr lang="ko-KR" alt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6035058" y="1413503"/>
            <a:ext cx="5256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Google </a:t>
            </a:r>
            <a:r>
              <a:rPr lang="en-US" altLang="ko-KR" sz="1800" b="0" dirty="0" err="1">
                <a:latin typeface="Tenorite"/>
              </a:rPr>
              <a:t>BigQuery</a:t>
            </a:r>
            <a:r>
              <a:rPr lang="en-US" altLang="ko-KR" sz="1800" b="0" dirty="0">
                <a:latin typeface="Tenorite"/>
              </a:rPr>
              <a:t> </a:t>
            </a:r>
            <a:r>
              <a:rPr lang="en-US" altLang="ko-KR" sz="1800" b="1" dirty="0">
                <a:latin typeface="Tenorite"/>
              </a:rPr>
              <a:t>JSON key file</a:t>
            </a:r>
            <a:r>
              <a:rPr lang="en-US" altLang="ko-KR" sz="1800" b="0" dirty="0">
                <a:latin typeface="Tenorite"/>
              </a:rPr>
              <a:t> is stored </a:t>
            </a:r>
            <a:r>
              <a:rPr lang="en-US" altLang="ko-KR" sz="1800" b="1" dirty="0">
                <a:latin typeface="Tenorite"/>
              </a:rPr>
              <a:t>unencrypted</a:t>
            </a:r>
            <a:r>
              <a:rPr lang="en-US" altLang="ko-KR" sz="1800" b="0" dirty="0">
                <a:latin typeface="Tenorite"/>
              </a:rPr>
              <a:t>,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exposing the private key.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035058" y="5096304"/>
            <a:ext cx="166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Attack Vector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6035058" y="5649167"/>
            <a:ext cx="4878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An attacker can steal the unencrypted JSON key file and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use it to access and modify data in </a:t>
            </a:r>
            <a:r>
              <a:rPr lang="en-US" altLang="ko-KR" sz="1800" b="0" dirty="0" err="1">
                <a:latin typeface="Tenorite"/>
              </a:rPr>
              <a:t>BigQuery</a:t>
            </a:r>
            <a:endParaRPr lang="ko-KR" altLang="en-US" sz="140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84" y="2087402"/>
            <a:ext cx="5369116" cy="2820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2B3DDC-9F27-4022-8E72-63E8BCB2D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77" y="1578078"/>
            <a:ext cx="4115374" cy="2248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7A4985-9588-40A0-9570-6BDBABFFD1CE}"/>
              </a:ext>
            </a:extLst>
          </p:cNvPr>
          <p:cNvSpPr/>
          <p:nvPr/>
        </p:nvSpPr>
        <p:spPr>
          <a:xfrm>
            <a:off x="6698488" y="2990876"/>
            <a:ext cx="4666197" cy="2225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09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137" y="293615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[Appendix] Attack </a:t>
            </a:r>
            <a:r>
              <a:rPr lang="en-US" altLang="ko-KR" sz="1800" b="0" dirty="0">
                <a:latin typeface="Tenorite"/>
              </a:rPr>
              <a:t>Surfaces : Case 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37" y="715064"/>
            <a:ext cx="247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RUI &lt;-&gt; Google </a:t>
            </a:r>
            <a:r>
              <a:rPr lang="en-US" altLang="ko-KR" sz="1800" b="0" dirty="0" err="1">
                <a:latin typeface="Tenorite"/>
              </a:rPr>
              <a:t>Bigquery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5137" y="1154255"/>
            <a:ext cx="336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[Appendix] </a:t>
            </a:r>
            <a:r>
              <a:rPr lang="en-US" altLang="ko-KR" sz="1800" b="1" dirty="0">
                <a:solidFill>
                  <a:srgbClr val="FF0000"/>
                </a:solidFill>
                <a:latin typeface="Tenorite"/>
              </a:rPr>
              <a:t>Attack Scenario #AP-2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868" y="1428444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b="1" dirty="0">
                <a:latin typeface="Tenorite"/>
              </a:rPr>
              <a:t>Precondition :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9437" y="1817384"/>
            <a:ext cx="5032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600" b="0" dirty="0">
                <a:latin typeface="Tenorite"/>
              </a:rPr>
              <a:t>Attacker gains access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600" b="0" dirty="0">
                <a:latin typeface="Tenorite"/>
              </a:rPr>
              <a:t>to the unencrypted Google </a:t>
            </a:r>
            <a:r>
              <a:rPr lang="en-US" altLang="ko-KR" sz="1600" b="0" dirty="0" err="1">
                <a:latin typeface="Tenorite"/>
              </a:rPr>
              <a:t>BigQuery</a:t>
            </a:r>
            <a:r>
              <a:rPr lang="en-US" altLang="ko-KR" sz="1600" b="0" dirty="0">
                <a:latin typeface="Tenorite"/>
              </a:rPr>
              <a:t> JSON key file.</a:t>
            </a:r>
            <a:endParaRPr lang="ko-KR" alt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180887" y="2309626"/>
            <a:ext cx="94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Step 1:</a:t>
            </a:r>
            <a:endParaRPr lang="ko-KR" altLang="en-US" b="1"/>
          </a:p>
        </p:txBody>
      </p:sp>
      <p:grpSp>
        <p:nvGrpSpPr>
          <p:cNvPr id="13" name="그룹 12"/>
          <p:cNvGrpSpPr/>
          <p:nvPr/>
        </p:nvGrpSpPr>
        <p:grpSpPr>
          <a:xfrm>
            <a:off x="9437" y="3716265"/>
            <a:ext cx="5811854" cy="3130939"/>
            <a:chOff x="180887" y="3132455"/>
            <a:chExt cx="5811854" cy="3714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887" y="3132455"/>
              <a:ext cx="5811854" cy="371475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634490" y="5280660"/>
              <a:ext cx="1131570" cy="28575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437" y="2639048"/>
            <a:ext cx="5807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600" b="0" dirty="0">
                <a:latin typeface="Tenorite"/>
              </a:rPr>
              <a:t>Attacker uses the key to connect to </a:t>
            </a:r>
            <a:r>
              <a:rPr lang="en-US" altLang="ko-KR" sz="1600" b="0" dirty="0" err="1">
                <a:latin typeface="Tenorite"/>
              </a:rPr>
              <a:t>BigQuery</a:t>
            </a:r>
            <a:r>
              <a:rPr lang="en-US" altLang="ko-KR" sz="1600" b="0" dirty="0">
                <a:latin typeface="Tenorite"/>
              </a:rPr>
              <a:t>, query data, and update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600" b="0" dirty="0">
                <a:latin typeface="Tenorite"/>
              </a:rPr>
              <a:t>specific rows (e.g., changing "Message Type" to "security fighters").</a:t>
            </a:r>
            <a:endParaRPr lang="ko-KR" altLang="en-US" sz="1600"/>
          </a:p>
        </p:txBody>
      </p:sp>
      <p:cxnSp>
        <p:nvCxnSpPr>
          <p:cNvPr id="15" name="직선 연결선 14"/>
          <p:cNvCxnSpPr/>
          <p:nvPr/>
        </p:nvCxnSpPr>
        <p:spPr>
          <a:xfrm>
            <a:off x="5840730" y="731520"/>
            <a:ext cx="0" cy="5989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09156" y="239210"/>
            <a:ext cx="94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Step 2:</a:t>
            </a:r>
            <a:endParaRPr lang="ko-KR" altLang="en-US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928" y="1218501"/>
            <a:ext cx="5945521" cy="24997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149" y="4124164"/>
            <a:ext cx="5946299" cy="231299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64977" y="577631"/>
            <a:ext cx="558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600" b="0" dirty="0">
                <a:latin typeface="Tenorite"/>
              </a:rPr>
              <a:t>The modified data is verified in </a:t>
            </a:r>
            <a:r>
              <a:rPr lang="en-US" altLang="ko-KR" sz="1600" b="0" dirty="0" err="1">
                <a:latin typeface="Tenorite"/>
              </a:rPr>
              <a:t>BigQuery</a:t>
            </a:r>
            <a:r>
              <a:rPr lang="en-US" altLang="ko-KR" sz="1600" b="0" dirty="0">
                <a:latin typeface="Tenorite"/>
              </a:rPr>
              <a:t>, demonstrating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600" b="0" dirty="0">
                <a:latin typeface="Tenorite"/>
              </a:rPr>
              <a:t>successful tampering</a:t>
            </a:r>
            <a:endParaRPr lang="ko-KR" alt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6022163" y="3801665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Result</a:t>
            </a:r>
            <a:endParaRPr lang="ko-KR" altLang="en-US" b="1"/>
          </a:p>
        </p:txBody>
      </p:sp>
      <p:sp>
        <p:nvSpPr>
          <p:cNvPr id="2" name="실행 단추: 끝으로 이동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7D3660B-C40C-206F-D41B-00FF8AF1CB9B}"/>
              </a:ext>
            </a:extLst>
          </p:cNvPr>
          <p:cNvSpPr/>
          <p:nvPr/>
        </p:nvSpPr>
        <p:spPr>
          <a:xfrm>
            <a:off x="11758537" y="110065"/>
            <a:ext cx="266700" cy="292608"/>
          </a:xfrm>
          <a:prstGeom prst="actionButtonEnd">
            <a:avLst/>
          </a:prstGeom>
          <a:solidFill>
            <a:srgbClr val="FF0000">
              <a:alpha val="2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6AF9D4-3B8D-4BFF-A84B-84C9C41EF8BF}"/>
              </a:ext>
            </a:extLst>
          </p:cNvPr>
          <p:cNvSpPr/>
          <p:nvPr/>
        </p:nvSpPr>
        <p:spPr>
          <a:xfrm>
            <a:off x="7308089" y="6239599"/>
            <a:ext cx="1033023" cy="1909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2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9376" r="9375" b="23611"/>
          <a:stretch/>
        </p:blipFill>
        <p:spPr>
          <a:xfrm>
            <a:off x="182644" y="1053737"/>
            <a:ext cx="11820909" cy="5244679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2392462" y="2424630"/>
            <a:ext cx="5660258" cy="921552"/>
            <a:chOff x="-450180" y="3070912"/>
            <a:chExt cx="5660258" cy="921552"/>
          </a:xfrm>
        </p:grpSpPr>
        <p:sp>
          <p:nvSpPr>
            <p:cNvPr id="29" name="직사각형 28"/>
            <p:cNvSpPr/>
            <p:nvPr/>
          </p:nvSpPr>
          <p:spPr>
            <a:xfrm rot="363201">
              <a:off x="-23098" y="3070912"/>
              <a:ext cx="5233176" cy="909225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-450180" y="3672835"/>
              <a:ext cx="344027" cy="319629"/>
            </a:xfrm>
            <a:prstGeom prst="ellipse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351946" y="1468526"/>
            <a:ext cx="5658418" cy="1404983"/>
            <a:chOff x="6416284" y="972882"/>
            <a:chExt cx="5658418" cy="1404983"/>
          </a:xfrm>
        </p:grpSpPr>
        <p:sp>
          <p:nvSpPr>
            <p:cNvPr id="32" name="직사각형 31"/>
            <p:cNvSpPr/>
            <p:nvPr/>
          </p:nvSpPr>
          <p:spPr>
            <a:xfrm rot="1056363">
              <a:off x="6772999" y="1472935"/>
              <a:ext cx="5301703" cy="904930"/>
            </a:xfrm>
            <a:prstGeom prst="rect">
              <a:avLst/>
            </a:prstGeom>
            <a:noFill/>
            <a:ln w="28575">
              <a:solidFill>
                <a:srgbClr val="EE8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8012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6416284" y="972882"/>
              <a:ext cx="344027" cy="319629"/>
            </a:xfrm>
            <a:prstGeom prst="ellipse">
              <a:avLst/>
            </a:prstGeom>
            <a:noFill/>
            <a:ln w="28575">
              <a:solidFill>
                <a:srgbClr val="EE8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EE8012"/>
                  </a:solidFill>
                </a:rPr>
                <a:t>2</a:t>
              </a:r>
              <a:endParaRPr lang="ko-KR" altLang="en-US" dirty="0">
                <a:solidFill>
                  <a:srgbClr val="EE8012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351947" y="2334152"/>
            <a:ext cx="1186437" cy="790443"/>
            <a:chOff x="2296992" y="2334390"/>
            <a:chExt cx="1186437" cy="790443"/>
          </a:xfrm>
        </p:grpSpPr>
        <p:sp>
          <p:nvSpPr>
            <p:cNvPr id="35" name="직사각형 34"/>
            <p:cNvSpPr/>
            <p:nvPr/>
          </p:nvSpPr>
          <p:spPr>
            <a:xfrm>
              <a:off x="2726644" y="2334390"/>
              <a:ext cx="756785" cy="79044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296992" y="2561561"/>
              <a:ext cx="344027" cy="31962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</a:rPr>
                <a:t>1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457970" y="2703096"/>
            <a:ext cx="1688425" cy="2694240"/>
            <a:chOff x="4325253" y="3178256"/>
            <a:chExt cx="1688425" cy="2694240"/>
          </a:xfrm>
        </p:grpSpPr>
        <p:sp>
          <p:nvSpPr>
            <p:cNvPr id="38" name="직사각형 37"/>
            <p:cNvSpPr/>
            <p:nvPr/>
          </p:nvSpPr>
          <p:spPr>
            <a:xfrm>
              <a:off x="4732297" y="3178256"/>
              <a:ext cx="1281381" cy="2694240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4325253" y="5406255"/>
              <a:ext cx="344027" cy="319629"/>
            </a:xfrm>
            <a:prstGeom prst="ellips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872505" y="1180212"/>
            <a:ext cx="977226" cy="2327157"/>
            <a:chOff x="6693818" y="4037231"/>
            <a:chExt cx="977226" cy="2327157"/>
          </a:xfrm>
        </p:grpSpPr>
        <p:sp>
          <p:nvSpPr>
            <p:cNvPr id="41" name="직사각형 40"/>
            <p:cNvSpPr/>
            <p:nvPr/>
          </p:nvSpPr>
          <p:spPr>
            <a:xfrm rot="14831524">
              <a:off x="5997297" y="4733752"/>
              <a:ext cx="2327157" cy="934116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/>
            <p:cNvSpPr/>
            <p:nvPr/>
          </p:nvSpPr>
          <p:spPr>
            <a:xfrm>
              <a:off x="7327017" y="4081855"/>
              <a:ext cx="344027" cy="319629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</a:rPr>
                <a:t>5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096385" y="2666014"/>
            <a:ext cx="1412175" cy="860994"/>
            <a:chOff x="6933830" y="4082481"/>
            <a:chExt cx="1412175" cy="860994"/>
          </a:xfrm>
        </p:grpSpPr>
        <p:sp>
          <p:nvSpPr>
            <p:cNvPr id="47" name="직사각형 46"/>
            <p:cNvSpPr/>
            <p:nvPr/>
          </p:nvSpPr>
          <p:spPr>
            <a:xfrm>
              <a:off x="6933830" y="4082481"/>
              <a:ext cx="964864" cy="86099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8001978" y="4089089"/>
              <a:ext cx="344027" cy="319629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6</a:t>
              </a:r>
              <a:endParaRPr lang="ko-KR" alt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14064" y="323756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Attack Surfaces : Overview</a:t>
            </a:r>
            <a:endParaRPr lang="ko-KR" altLang="en-US" dirty="0">
              <a:latin typeface="Tenorite"/>
            </a:endParaRPr>
          </a:p>
        </p:txBody>
      </p:sp>
      <p:sp>
        <p:nvSpPr>
          <p:cNvPr id="23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 sz="1800">
                <a:latin typeface="Tenorite"/>
              </a:defRPr>
            </a:pP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8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97542-350C-45E4-AEA5-0DAA9CEFFFAF}"/>
              </a:ext>
            </a:extLst>
          </p:cNvPr>
          <p:cNvSpPr txBox="1"/>
          <p:nvPr/>
        </p:nvSpPr>
        <p:spPr>
          <a:xfrm>
            <a:off x="125137" y="850987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RPI5</a:t>
            </a:r>
            <a:endParaRPr lang="ko-KR" altLang="en-US" sz="2000" b="1" dirty="0"/>
          </a:p>
        </p:txBody>
      </p:sp>
      <p:pic>
        <p:nvPicPr>
          <p:cNvPr id="11" name="그림 4">
            <a:extLst>
              <a:ext uri="{FF2B5EF4-FFF2-40B4-BE49-F238E27FC236}">
                <a16:creationId xmlns:a16="http://schemas.microsoft.com/office/drawing/2014/main" id="{2695A529-9667-4FB7-9363-E19FDCC19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899" b="76774"/>
          <a:stretch/>
        </p:blipFill>
        <p:spPr>
          <a:xfrm>
            <a:off x="125137" y="1277992"/>
            <a:ext cx="1001404" cy="1178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D7D893-A6A7-471E-B1AD-3853F9C49362}"/>
              </a:ext>
            </a:extLst>
          </p:cNvPr>
          <p:cNvSpPr txBox="1"/>
          <p:nvPr/>
        </p:nvSpPr>
        <p:spPr>
          <a:xfrm>
            <a:off x="0" y="2829899"/>
            <a:ext cx="11885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Security Flaws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Missing firewall rules / Rate limiting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 </a:t>
            </a:r>
            <a:r>
              <a:rPr lang="en-IN" altLang="ko-KR" dirty="0"/>
              <a:t>n</a:t>
            </a:r>
            <a:r>
              <a:rPr lang="en-IN" dirty="0"/>
              <a:t>etwork Intrusion Detection System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 cloud-Based DDoS Protection</a:t>
            </a:r>
          </a:p>
          <a:p>
            <a:endParaRPr lang="en-US" altLang="ko-KR" dirty="0"/>
          </a:p>
          <a:p>
            <a:r>
              <a:rPr lang="en-US" altLang="ko-KR" b="1" dirty="0"/>
              <a:t>Threat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Denial of service</a:t>
            </a:r>
          </a:p>
          <a:p>
            <a:endParaRPr lang="en-US" altLang="ko-KR" dirty="0"/>
          </a:p>
          <a:p>
            <a:r>
              <a:rPr lang="en-US" altLang="ko-KR" b="1" dirty="0"/>
              <a:t>Attack vector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SYNC flood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63656-53F7-4001-9EA3-E4FF37A28A42}"/>
              </a:ext>
            </a:extLst>
          </p:cNvPr>
          <p:cNvSpPr txBox="1"/>
          <p:nvPr/>
        </p:nvSpPr>
        <p:spPr>
          <a:xfrm>
            <a:off x="125137" y="284075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Attack Surfaces : Case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21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"/>
          <p:cNvSpPr/>
          <p:nvPr/>
        </p:nvSpPr>
        <p:spPr>
          <a:xfrm>
            <a:off x="114300" y="3225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solidFill>
                  <a:srgbClr val="FF0000"/>
                </a:solidFill>
                <a:latin typeface="Tenorite"/>
              </a:rPr>
              <a:t>Attack Scenario #AS-1 : Denial of service</a:t>
            </a: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직사각형 1"/>
          <p:cNvSpPr/>
          <p:nvPr/>
        </p:nvSpPr>
        <p:spPr>
          <a:xfrm>
            <a:off x="0" y="815445"/>
            <a:ext cx="540537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Precondition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1. Server is running on RPI5 device waiting for connection over 30002 port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Tool used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hping3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Execution steps</a:t>
            </a:r>
          </a:p>
          <a:p>
            <a:pPr marL="342900" indent="-342900">
              <a:buAutoNum type="arabicPeriod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Launch sync flood attack</a:t>
            </a:r>
          </a:p>
          <a:p>
            <a:pPr>
              <a:defRPr sz="1800">
                <a:latin typeface="Tenorite"/>
              </a:defRPr>
            </a:pPr>
            <a:r>
              <a:rPr lang="en-US" sz="1800" b="0" dirty="0">
                <a:latin typeface="Tenorite"/>
              </a:rPr>
              <a:t> </a:t>
            </a:r>
            <a:r>
              <a:rPr lang="en-US" sz="1800" b="0" i="1" dirty="0" err="1">
                <a:latin typeface="Tenorite"/>
              </a:rPr>
              <a:t>sudo</a:t>
            </a:r>
            <a:r>
              <a:rPr lang="en-US" sz="1800" b="0" i="1" dirty="0">
                <a:latin typeface="Tenorite"/>
              </a:rPr>
              <a:t> hping3 -d 120 -S -w 64 -p 30002 --flood --rand-source 172.20.3.156 </a:t>
            </a:r>
          </a:p>
          <a:p>
            <a:pPr>
              <a:defRPr sz="1800">
                <a:latin typeface="Tenorite"/>
              </a:defRPr>
            </a:pPr>
            <a:endParaRPr lang="en-US" altLang="ko-KR" b="1" dirty="0"/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2. Connect to server from RUI using Raw connect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</p:txBody>
      </p:sp>
      <p:sp>
        <p:nvSpPr>
          <p:cNvPr id="13" name="직사각형 1"/>
          <p:cNvSpPr/>
          <p:nvPr/>
        </p:nvSpPr>
        <p:spPr>
          <a:xfrm>
            <a:off x="0" y="4805264"/>
            <a:ext cx="52744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sz="1800" b="1" dirty="0">
                <a:latin typeface="Tenorite"/>
              </a:rPr>
              <a:t>Conclusion</a:t>
            </a:r>
          </a:p>
          <a:p>
            <a:pPr>
              <a:defRPr sz="1800">
                <a:latin typeface="Tenorite"/>
              </a:defRPr>
            </a:pPr>
            <a:r>
              <a:rPr lang="en-US" sz="1800" b="0" dirty="0">
                <a:latin typeface="Tenorite"/>
              </a:rPr>
              <a:t>The SYN flood successfully achieved a denial of service by exhausting available connections and causing timeouts.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endParaRPr lang="en-US" altLang="ko-K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77" y="339435"/>
            <a:ext cx="6308209" cy="6016916"/>
          </a:xfrm>
          <a:prstGeom prst="rect">
            <a:avLst/>
          </a:prstGeom>
        </p:spPr>
      </p:pic>
      <p:sp>
        <p:nvSpPr>
          <p:cNvPr id="2" name="실행 단추: 끝으로 이동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A17E2D1-CEBF-7495-D928-2D06F477DF76}"/>
              </a:ext>
            </a:extLst>
          </p:cNvPr>
          <p:cNvSpPr/>
          <p:nvPr/>
        </p:nvSpPr>
        <p:spPr>
          <a:xfrm>
            <a:off x="11758537" y="110065"/>
            <a:ext cx="266700" cy="292608"/>
          </a:xfrm>
          <a:prstGeom prst="actionButtonEnd">
            <a:avLst/>
          </a:prstGeom>
          <a:solidFill>
            <a:srgbClr val="FF0000">
              <a:alpha val="2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2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5252" y="797529"/>
            <a:ext cx="3511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Web Server (RPi5) &lt;-&gt; RUI</a:t>
            </a:r>
            <a:endParaRPr lang="ko-KR" alt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75149" y="2538271"/>
            <a:ext cx="11885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Security Flaws : 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Unencrypted data transmission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Lack of authentication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No integrity check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Threat :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Information Disclosure, Tampering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Attack Vector :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Man in the middle attack using TCP proxy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5137" y="293615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Attack Surfaces : Case 2</a:t>
            </a:r>
            <a:endParaRPr lang="ko-KR" altLang="en-US" dirty="0"/>
          </a:p>
        </p:txBody>
      </p:sp>
      <p:sp>
        <p:nvSpPr>
          <p:cNvPr id="1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0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7" y="1197639"/>
            <a:ext cx="6849431" cy="1086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572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6680" y="353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solidFill>
                  <a:srgbClr val="FF0000"/>
                </a:solidFill>
                <a:latin typeface="Tenorite"/>
              </a:rPr>
              <a:t>Attack Scenario #AS-2 : Man in the middle attack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직사각형 1"/>
          <p:cNvSpPr/>
          <p:nvPr/>
        </p:nvSpPr>
        <p:spPr>
          <a:xfrm>
            <a:off x="0" y="815445"/>
            <a:ext cx="52822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Precondition</a:t>
            </a:r>
          </a:p>
          <a:p>
            <a:pPr marL="342900" indent="-342900">
              <a:buAutoNum type="arabicPeriod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Web server is running on RPI5 device waiting for connection over 3000 port</a:t>
            </a:r>
          </a:p>
          <a:p>
            <a:pPr marL="342900" indent="-342900">
              <a:buAutoNum type="arabicPeriod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Server, client and MITM device on same network</a:t>
            </a:r>
          </a:p>
          <a:p>
            <a:pPr marL="342900" indent="-342900">
              <a:buAutoNum type="arabicPeriod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Bettercap tool is installed on </a:t>
            </a:r>
            <a:r>
              <a:rPr lang="en-US" altLang="ko-KR" sz="1800" b="0" dirty="0" err="1">
                <a:latin typeface="Tenorite"/>
              </a:rPr>
              <a:t>ubuntu</a:t>
            </a:r>
            <a:r>
              <a:rPr lang="en-US" altLang="ko-KR" sz="1800" b="0" dirty="0">
                <a:latin typeface="Tenorite"/>
              </a:rPr>
              <a:t> VM</a:t>
            </a:r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Tool used</a:t>
            </a:r>
          </a:p>
          <a:p>
            <a:pPr>
              <a:defRPr sz="1800">
                <a:latin typeface="Tenorite"/>
              </a:defRPr>
            </a:pPr>
            <a:r>
              <a:rPr lang="en-US" altLang="ko-KR" dirty="0">
                <a:latin typeface="Tenorite"/>
              </a:rPr>
              <a:t>b</a:t>
            </a:r>
            <a:r>
              <a:rPr lang="en-US" altLang="ko-KR" sz="1800" b="0" dirty="0">
                <a:latin typeface="Tenorite"/>
              </a:rPr>
              <a:t>ettercap</a:t>
            </a:r>
            <a:endParaRPr lang="en-US" altLang="ko-KR" dirty="0"/>
          </a:p>
          <a:p>
            <a:pPr>
              <a:defRPr sz="1800">
                <a:latin typeface="Tenorite"/>
              </a:defRPr>
            </a:pP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Steps to execute attack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1. Start bettercap tool on </a:t>
            </a:r>
            <a:r>
              <a:rPr lang="en-US" altLang="ko-KR" sz="1800" b="0" dirty="0" err="1">
                <a:latin typeface="Tenorite"/>
              </a:rPr>
              <a:t>ubuntu</a:t>
            </a:r>
            <a:r>
              <a:rPr lang="en-US" altLang="ko-KR" sz="1800" b="0" dirty="0">
                <a:latin typeface="Tenorite"/>
              </a:rPr>
              <a:t> VM</a:t>
            </a:r>
            <a:r>
              <a:rPr lang="en-US" sz="1800" b="0" dirty="0">
                <a:latin typeface="Tenorite"/>
              </a:rPr>
              <a:t>   </a:t>
            </a:r>
            <a:endParaRPr lang="en-US" altLang="ko-KR" dirty="0"/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2. Connect to server using Raw connect</a:t>
            </a:r>
          </a:p>
          <a:p>
            <a:pPr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3. Click SYSTEM HEALTH button on RUI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t="13168" r="4908" b="10610"/>
          <a:stretch/>
        </p:blipFill>
        <p:spPr>
          <a:xfrm>
            <a:off x="5405934" y="1375258"/>
            <a:ext cx="6217920" cy="4308652"/>
          </a:xfrm>
          <a:prstGeom prst="rect">
            <a:avLst/>
          </a:prstGeom>
        </p:spPr>
      </p:pic>
      <p:sp>
        <p:nvSpPr>
          <p:cNvPr id="5" name="실행 단추: 끝으로 이동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E819AAA-54BA-5F08-E02C-36330C8B9A10}"/>
              </a:ext>
            </a:extLst>
          </p:cNvPr>
          <p:cNvSpPr/>
          <p:nvPr/>
        </p:nvSpPr>
        <p:spPr>
          <a:xfrm>
            <a:off x="11758537" y="110065"/>
            <a:ext cx="266700" cy="292608"/>
          </a:xfrm>
          <a:prstGeom prst="actionButtonEnd">
            <a:avLst/>
          </a:prstGeom>
          <a:solidFill>
            <a:srgbClr val="FF0000">
              <a:alpha val="2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8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02C18F0-25AB-4334-9D7A-EEFF287C8DEA}"/>
              </a:ext>
            </a:extLst>
          </p:cNvPr>
          <p:cNvSpPr/>
          <p:nvPr/>
        </p:nvSpPr>
        <p:spPr>
          <a:xfrm>
            <a:off x="117703" y="388112"/>
            <a:ext cx="7256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Result Video</a:t>
            </a:r>
          </a:p>
        </p:txBody>
      </p:sp>
      <p:pic>
        <p:nvPicPr>
          <p:cNvPr id="8" name="MITM">
            <a:hlinkClick r:id="" action="ppaction://media"/>
            <a:extLst>
              <a:ext uri="{FF2B5EF4-FFF2-40B4-BE49-F238E27FC236}">
                <a16:creationId xmlns:a16="http://schemas.microsoft.com/office/drawing/2014/main" id="{F75307AC-AF95-4FE5-8794-FA4751EE3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204" y="757444"/>
            <a:ext cx="9922107" cy="5581186"/>
          </a:xfrm>
          <a:prstGeom prst="rect">
            <a:avLst/>
          </a:prstGeom>
        </p:spPr>
      </p:pic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8BBF4023-C75E-4ECC-B474-AC9A81C7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62C0B01-50D9-42C5-9720-71EF6D2679D8}" type="slidenum">
              <a:rPr lang="ko-KR" altLang="en-US" sz="1800" smtClean="0">
                <a:latin typeface="Tenorite"/>
              </a:rPr>
              <a:t>8</a:t>
            </a:fld>
            <a:endParaRPr lang="ko-KR" altLang="en-US" sz="1800" dirty="0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96847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sz="1800">
                <a:latin typeface="Tenorite"/>
              </a:defRPr>
            </a:pPr>
            <a:fld id="{E62C0B01-50D9-42C5-9720-71EF6D2679D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16148" r="13106" b="5209"/>
          <a:stretch/>
        </p:blipFill>
        <p:spPr>
          <a:xfrm>
            <a:off x="217357" y="818278"/>
            <a:ext cx="6267210" cy="3744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 t="13831" r="2397" b="10163"/>
          <a:stretch/>
        </p:blipFill>
        <p:spPr>
          <a:xfrm>
            <a:off x="6621773" y="803043"/>
            <a:ext cx="5179162" cy="3760012"/>
          </a:xfrm>
          <a:prstGeom prst="rect">
            <a:avLst/>
          </a:prstGeom>
        </p:spPr>
      </p:pic>
      <p:sp>
        <p:nvSpPr>
          <p:cNvPr id="11" name="직사각형 1"/>
          <p:cNvSpPr/>
          <p:nvPr/>
        </p:nvSpPr>
        <p:spPr>
          <a:xfrm>
            <a:off x="-1" y="5996633"/>
            <a:ext cx="11800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>
                <a:latin typeface="Tenorite"/>
              </a:defRPr>
            </a:pPr>
            <a:r>
              <a:rPr lang="en-US" altLang="ko-KR" sz="1800" b="1" dirty="0">
                <a:latin typeface="Tenorite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latin typeface="Tenorite"/>
              </a:defRPr>
            </a:pPr>
            <a:r>
              <a:rPr lang="en-US" altLang="ko-KR" sz="1800" b="0" dirty="0">
                <a:latin typeface="Tenorite"/>
              </a:rPr>
              <a:t>Unencrypted data on network can be intercepted and tampered with man in the middle attack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9"/>
          <a:stretch/>
        </p:blipFill>
        <p:spPr>
          <a:xfrm>
            <a:off x="0" y="4969570"/>
            <a:ext cx="12120281" cy="7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6438</TotalTime>
  <Words>2399</Words>
  <Application>Microsoft Office PowerPoint</Application>
  <PresentationFormat>와이드스크린</PresentationFormat>
  <Paragraphs>421</Paragraphs>
  <Slides>27</Slides>
  <Notes>21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Tenorite</vt:lpstr>
      <vt:lpstr>맑은 고딕</vt:lpstr>
      <vt:lpstr>Arial</vt:lpstr>
      <vt:lpstr>Office 테마</vt:lpstr>
      <vt:lpstr>Monoline</vt:lpstr>
      <vt:lpstr>Flight agent system – phase 2</vt:lpstr>
      <vt:lpstr>Security Team3 – Security Fighters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조홍식/책임연구원/SW Security개발실 SW Security TP</dc:creator>
  <cp:lastModifiedBy>Dae Kyoon Kim</cp:lastModifiedBy>
  <cp:revision>325</cp:revision>
  <dcterms:created xsi:type="dcterms:W3CDTF">2025-06-18T18:38:53Z</dcterms:created>
  <dcterms:modified xsi:type="dcterms:W3CDTF">2025-06-25T01:29:58Z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59f345-fd0b-4b4e-aba2-7c7a20c52995_Enabled">
    <vt:lpwstr>true</vt:lpwstr>
  </property>
  <property fmtid="{D5CDD505-2E9C-101B-9397-08002B2CF9AE}" pid="3" name="MSIP_Label_dd59f345-fd0b-4b4e-aba2-7c7a20c52995_SetDate">
    <vt:lpwstr>2025-06-20T21:39:41Z</vt:lpwstr>
  </property>
  <property fmtid="{D5CDD505-2E9C-101B-9397-08002B2CF9AE}" pid="4" name="MSIP_Label_dd59f345-fd0b-4b4e-aba2-7c7a20c52995_Method">
    <vt:lpwstr>Privileged</vt:lpwstr>
  </property>
  <property fmtid="{D5CDD505-2E9C-101B-9397-08002B2CF9AE}" pid="5" name="MSIP_Label_dd59f345-fd0b-4b4e-aba2-7c7a20c52995_Name">
    <vt:lpwstr>General</vt:lpwstr>
  </property>
  <property fmtid="{D5CDD505-2E9C-101B-9397-08002B2CF9AE}" pid="6" name="MSIP_Label_dd59f345-fd0b-4b4e-aba2-7c7a20c52995_SiteId">
    <vt:lpwstr>5069cde4-642a-45c0-8094-d0c2dec10be3</vt:lpwstr>
  </property>
  <property fmtid="{D5CDD505-2E9C-101B-9397-08002B2CF9AE}" pid="7" name="MSIP_Label_dd59f345-fd0b-4b4e-aba2-7c7a20c52995_ActionId">
    <vt:lpwstr>2a2d8a89-550f-40e0-ad66-80074b3dbcef</vt:lpwstr>
  </property>
  <property fmtid="{D5CDD505-2E9C-101B-9397-08002B2CF9AE}" pid="8" name="MSIP_Label_dd59f345-fd0b-4b4e-aba2-7c7a20c52995_ContentBits">
    <vt:lpwstr>0</vt:lpwstr>
  </property>
</Properties>
</file>